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256" r:id="rId2"/>
    <p:sldId id="360" r:id="rId3"/>
    <p:sldId id="352" r:id="rId4"/>
    <p:sldId id="336" r:id="rId5"/>
    <p:sldId id="376" r:id="rId6"/>
    <p:sldId id="337" r:id="rId7"/>
    <p:sldId id="362" r:id="rId8"/>
    <p:sldId id="381" r:id="rId9"/>
    <p:sldId id="382" r:id="rId10"/>
    <p:sldId id="383" r:id="rId11"/>
    <p:sldId id="385" r:id="rId12"/>
    <p:sldId id="338" r:id="rId13"/>
    <p:sldId id="351" r:id="rId14"/>
    <p:sldId id="372" r:id="rId15"/>
    <p:sldId id="373" r:id="rId16"/>
    <p:sldId id="344" r:id="rId17"/>
    <p:sldId id="345" r:id="rId18"/>
    <p:sldId id="365" r:id="rId19"/>
    <p:sldId id="346" r:id="rId20"/>
    <p:sldId id="347" r:id="rId21"/>
    <p:sldId id="363" r:id="rId22"/>
    <p:sldId id="342" r:id="rId23"/>
    <p:sldId id="367" r:id="rId24"/>
    <p:sldId id="386" r:id="rId25"/>
    <p:sldId id="364" r:id="rId26"/>
    <p:sldId id="368" r:id="rId27"/>
    <p:sldId id="388" r:id="rId28"/>
    <p:sldId id="389" r:id="rId29"/>
    <p:sldId id="377" r:id="rId30"/>
    <p:sldId id="378" r:id="rId31"/>
    <p:sldId id="369" r:id="rId3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1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007DFA-A401-4477-9261-BBBD3F6597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DDCF9F-4C84-406F-A270-B9848F11618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BB818-8572-4987-8724-A5DFE4F0C7BF}" type="datetimeFigureOut">
              <a:rPr lang="nb-NO" smtClean="0"/>
              <a:t>07.01.2019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FF2E3C-97F9-411E-9F65-1152AB47DB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CCEF4C-E2A2-4707-B398-1DA06B3C74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8A51E-722D-480B-AFB3-C5D4F6F644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6807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9560" y="2743201"/>
            <a:ext cx="6390639" cy="457200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9560" y="3130062"/>
            <a:ext cx="6390640" cy="1066924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59560" y="4196985"/>
            <a:ext cx="6390639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  <a:latin typeface="Meta Offc Pro Book" panose="020B0604030101020102" pitchFamily="34" charset="0"/>
              </a:defRPr>
            </a:lvl1pPr>
          </a:lstStyle>
          <a:p>
            <a:r>
              <a:rPr lang="en-US" dirty="0" err="1"/>
              <a:t>Navn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foredragsholder</a:t>
            </a:r>
            <a:r>
              <a:rPr lang="en-US" dirty="0"/>
              <a:t>  |   </a:t>
            </a:r>
            <a:fld id="{762AB3AE-26D5-4DA5-ABFD-307CE2DDAEDD}" type="datetimeFigureOut">
              <a:rPr lang="en-US" smtClean="0"/>
              <a:pPr/>
              <a:t>1/7/2019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59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698500"/>
            <a:ext cx="7886700" cy="90170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B81C1-5A79-461C-BE57-EF468344EB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57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6750" y="1598860"/>
            <a:ext cx="3886200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0" y="1598860"/>
            <a:ext cx="3886200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B81C1-5A79-461C-BE57-EF468344EB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2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010" y="1625600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5010" y="2449512"/>
            <a:ext cx="3868340" cy="35012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4318" y="1625600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127" y="2449512"/>
            <a:ext cx="3887391" cy="35012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B81C1-5A79-461C-BE57-EF468344EB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66750" y="698500"/>
            <a:ext cx="7886700" cy="90170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2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B81C1-5A79-461C-BE57-EF468344EB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66750" y="698500"/>
            <a:ext cx="7886700" cy="90170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3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B81C1-5A79-461C-BE57-EF468344EB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14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11200"/>
            <a:ext cx="4629150" cy="5149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5009" y="2527300"/>
            <a:ext cx="2949178" cy="33416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B81C1-5A79-461C-BE57-EF468344EB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66750" y="698499"/>
            <a:ext cx="2920512" cy="1728177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61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685800"/>
            <a:ext cx="4629150" cy="520504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B81C1-5A79-461C-BE57-EF468344EB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665009" y="2527300"/>
            <a:ext cx="2949178" cy="33416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66750" y="698499"/>
            <a:ext cx="2920512" cy="1728177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71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6750" y="698500"/>
            <a:ext cx="7886700" cy="863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750" y="1600200"/>
            <a:ext cx="7886700" cy="4576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610" y="6281617"/>
            <a:ext cx="7943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bg1"/>
                </a:solidFill>
                <a:latin typeface="Meta Offc Pro Book" panose="020B0604030101020102" pitchFamily="34" charset="0"/>
              </a:defRPr>
            </a:lvl1pPr>
          </a:lstStyle>
          <a:p>
            <a:fld id="{A4BB81C1-5A79-461C-BE57-EF468344EB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05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Meta Offc Pro" panose="020B0804030101020102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eta Offc Pro Book" panose="020B0604030101020102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eta Offc Pro Book" panose="020B0604030101020102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eta Offc Pro Book" panose="020B0604030101020102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eta Offc Pro Book" panose="020B0604030101020102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eta Offc Pro Book" panose="020B0604030101020102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m@nupi.no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litico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://www.nupi.no/" TargetMode="Externa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9560" y="2388020"/>
            <a:ext cx="6390639" cy="812381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Trumps </a:t>
            </a:r>
            <a:r>
              <a:rPr lang="en-US" sz="2700" dirty="0" err="1"/>
              <a:t>handelskrig</a:t>
            </a:r>
            <a:r>
              <a:rPr lang="en-US" sz="2700" dirty="0"/>
              <a:t>: </a:t>
            </a:r>
            <a:r>
              <a:rPr lang="en-US" sz="2700" dirty="0" err="1"/>
              <a:t>innhold</a:t>
            </a:r>
            <a:r>
              <a:rPr lang="en-US" sz="2700" dirty="0"/>
              <a:t> </a:t>
            </a:r>
            <a:r>
              <a:rPr lang="en-US" sz="2700" dirty="0" err="1"/>
              <a:t>og</a:t>
            </a:r>
            <a:r>
              <a:rPr lang="en-US" sz="2700" dirty="0"/>
              <a:t> </a:t>
            </a:r>
            <a:r>
              <a:rPr lang="en-US" sz="2700" dirty="0" err="1"/>
              <a:t>konsekvenser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9560" y="3384754"/>
            <a:ext cx="6390640" cy="1005877"/>
          </a:xfrm>
        </p:spPr>
        <p:txBody>
          <a:bodyPr>
            <a:normAutofit/>
          </a:bodyPr>
          <a:lstStyle/>
          <a:p>
            <a:r>
              <a:rPr lang="en-US" sz="2000" dirty="0"/>
              <a:t>Arne Melchior, NUPI, </a:t>
            </a:r>
            <a:r>
              <a:rPr lang="en-US" sz="2000" dirty="0">
                <a:hlinkClick r:id="rId2"/>
              </a:rPr>
              <a:t>am@nupi.no</a:t>
            </a:r>
            <a:endParaRPr lang="en-US" sz="2000" dirty="0"/>
          </a:p>
          <a:p>
            <a:r>
              <a:rPr lang="en-US" sz="2000" dirty="0" err="1"/>
              <a:t>Foredrag</a:t>
            </a:r>
            <a:r>
              <a:rPr lang="en-US" sz="2000" dirty="0"/>
              <a:t> </a:t>
            </a:r>
            <a:r>
              <a:rPr lang="en-US" sz="2000" dirty="0" err="1"/>
              <a:t>Bærum</a:t>
            </a:r>
            <a:r>
              <a:rPr lang="en-US" sz="2000" dirty="0"/>
              <a:t> Rotary, 7. </a:t>
            </a:r>
            <a:r>
              <a:rPr lang="en-US" sz="2000" dirty="0" err="1"/>
              <a:t>januar</a:t>
            </a:r>
            <a:r>
              <a:rPr lang="en-US" sz="2000" dirty="0"/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159190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022BF5C-559B-4F89-8BB2-CF8A2ADDA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Er det noe i kritikken fra Trump?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93F09-5840-4937-89FF-A59FF88DC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Svar: ja til en viss grad</a:t>
            </a:r>
          </a:p>
          <a:p>
            <a:r>
              <a:rPr lang="nb-NO" dirty="0"/>
              <a:t>Men toll-krig er en lite treffsikker løsning</a:t>
            </a:r>
          </a:p>
          <a:p>
            <a:r>
              <a:rPr lang="nb-NO" dirty="0"/>
              <a:t>Tollkrigen med Kina rammer utenlandske bedrifter i Kina minst like mye som de rent kinesiske</a:t>
            </a:r>
          </a:p>
          <a:p>
            <a:r>
              <a:rPr lang="nb-NO" dirty="0"/>
              <a:t>Mangel på resiprositet: Ja, men frihandelsavtaler er en bedre løsning enn proteksjonisme</a:t>
            </a:r>
          </a:p>
          <a:p>
            <a:pPr lvl="1"/>
            <a:r>
              <a:rPr lang="nb-NO" dirty="0"/>
              <a:t>Eksempel: Trump tordner mot EUs toll for biler men vil ikke forhandle om den</a:t>
            </a:r>
          </a:p>
          <a:p>
            <a:r>
              <a:rPr lang="nb-NO" dirty="0"/>
              <a:t>Teknologibeskyttelse: Ja men dette kan tas opp under TRIPS-avtalen i WTO</a:t>
            </a:r>
          </a:p>
          <a:p>
            <a:r>
              <a:rPr lang="nb-NO" dirty="0"/>
              <a:t>Har Kina rammet arbeidsplasser i konkurranseutsatt sektor? Svar: Ja, men det skyldes Kinas vekst snarere enn Kinas «juks»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9003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758B6-7C4A-437A-BFFB-457DE241D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Kinas track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188AA-7B53-457C-A6B5-F72BFE5A2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Hovedbildet: Kina er blitt bedre ikke verre i handelspolitikken, men en del problemer gjenstår</a:t>
            </a:r>
          </a:p>
          <a:p>
            <a:r>
              <a:rPr lang="nb-NO" dirty="0"/>
              <a:t>Valutamanipulasjon – ja, men tidligere</a:t>
            </a:r>
          </a:p>
          <a:p>
            <a:r>
              <a:rPr lang="nb-NO" dirty="0"/>
              <a:t>Høyere toll enn USA: Ja, 10% mot USAs 3.5</a:t>
            </a:r>
          </a:p>
          <a:p>
            <a:pPr lvl="1"/>
            <a:r>
              <a:rPr lang="nb-NO" dirty="0"/>
              <a:t>Men betydelige tollkutt ved WTO-inntreden i 2001</a:t>
            </a:r>
          </a:p>
          <a:p>
            <a:pPr lvl="1"/>
            <a:r>
              <a:rPr lang="nb-NO" dirty="0"/>
              <a:t>Samt fjerning av en del ikke-tollmessige hindringer</a:t>
            </a:r>
          </a:p>
          <a:p>
            <a:r>
              <a:rPr lang="nb-NO" dirty="0"/>
              <a:t>Teknologibeskyttelse: Fortsatt problemer men Kinas regime er på papiret langt på vei i henhold til WTOs krav</a:t>
            </a:r>
          </a:p>
          <a:p>
            <a:pPr lvl="1"/>
            <a:r>
              <a:rPr lang="nb-NO" dirty="0"/>
              <a:t>Uformelle «brudd» for joint ventures et viktig tema</a:t>
            </a:r>
          </a:p>
          <a:p>
            <a:r>
              <a:rPr lang="nb-NO" dirty="0"/>
              <a:t>Subsidier, statsselskaper: viktig problem i følge USA og EU</a:t>
            </a:r>
          </a:p>
          <a:p>
            <a:pPr lvl="1"/>
            <a:r>
              <a:rPr lang="nb-NO" dirty="0"/>
              <a:t>En del subsidier tillatt under WTO</a:t>
            </a:r>
          </a:p>
          <a:p>
            <a:r>
              <a:rPr lang="nb-NO" dirty="0"/>
              <a:t>Offentlige innkjøp: Kina ikke med i avtale ennå (GPA - Goverment Procurement Agreement i WTO)</a:t>
            </a:r>
          </a:p>
          <a:p>
            <a:r>
              <a:rPr lang="nb-NO" dirty="0"/>
              <a:t>Stål/overkapasitet: Kina hovedkilde til problemet, bidrar nå til løsning, prosess i OECD med framskritt siste året</a:t>
            </a:r>
          </a:p>
        </p:txBody>
      </p:sp>
    </p:spTree>
    <p:extLst>
      <p:ext uri="{BB962C8B-B14F-4D97-AF65-F5344CB8AC3E}">
        <p14:creationId xmlns:p14="http://schemas.microsoft.com/office/powerpoint/2010/main" val="156193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515E3-1717-45B6-A075-C6A7E8C37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Kronologi – Trumps handelspolitikk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D096C-D27F-46B2-B851-B115801CD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Revolusjon i Washington, personalkonflikter, ubesatte stillinger</a:t>
            </a:r>
          </a:p>
          <a:p>
            <a:pPr lvl="1"/>
            <a:r>
              <a:rPr lang="nb-NO" dirty="0"/>
              <a:t>Administrativt kaos vanskeliggjør forhandlinger</a:t>
            </a:r>
          </a:p>
          <a:p>
            <a:r>
              <a:rPr lang="nb-NO" dirty="0"/>
              <a:t>USA ut av TPP, TTIP lagt på is (2016)</a:t>
            </a:r>
          </a:p>
          <a:p>
            <a:r>
              <a:rPr lang="nb-NO" dirty="0"/>
              <a:t>Reforhandling av NAFTA og KORUS (Korea) (2017-2018)</a:t>
            </a:r>
          </a:p>
          <a:p>
            <a:r>
              <a:rPr lang="nb-NO" dirty="0"/>
              <a:t>«Safeguards» for solcellepaneler og kjøleskap, februar 2018</a:t>
            </a:r>
          </a:p>
          <a:p>
            <a:r>
              <a:rPr lang="nb-NO" dirty="0"/>
              <a:t>Toll på stål og aluminium (Section 232, 1962), mars 2018</a:t>
            </a:r>
          </a:p>
          <a:p>
            <a:r>
              <a:rPr lang="nb-NO" dirty="0"/>
              <a:t>Handelskrig med Kina under Section 301, fra sommeren 2018</a:t>
            </a:r>
          </a:p>
          <a:p>
            <a:r>
              <a:rPr lang="nb-NO" dirty="0"/>
              <a:t>Ny utredning om toll på bilimport under «Section 232»</a:t>
            </a:r>
          </a:p>
          <a:p>
            <a:pPr lvl="1"/>
            <a:r>
              <a:rPr lang="nb-NO" dirty="0"/>
              <a:t>En «lakmustest» for Trumps handelspolitikk – tør han?</a:t>
            </a:r>
          </a:p>
          <a:p>
            <a:r>
              <a:rPr lang="nb-NO" dirty="0"/>
              <a:t>Nye frihandelsavtaler: Japan, UK, Filippinene på listen</a:t>
            </a:r>
          </a:p>
          <a:p>
            <a:pPr lvl="1"/>
            <a:r>
              <a:rPr lang="nb-NO" dirty="0"/>
              <a:t>Intensjonsavtale om del-forhandlinger med EU</a:t>
            </a:r>
          </a:p>
        </p:txBody>
      </p:sp>
    </p:spTree>
    <p:extLst>
      <p:ext uri="{BB962C8B-B14F-4D97-AF65-F5344CB8AC3E}">
        <p14:creationId xmlns:p14="http://schemas.microsoft.com/office/powerpoint/2010/main" val="46732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6541B16-7C86-45E0-9F0A-389D6AB88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Relativ betydning i handelen, 2017 </a:t>
            </a:r>
            <a:r>
              <a:rPr lang="nb-NO" sz="1800" dirty="0"/>
              <a:t>(basert på tall fra WITS/COMTRADE)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A252421-798E-4660-8BEE-8FD96FD221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Biler mye større enn stål/alu</a:t>
            </a:r>
          </a:p>
          <a:p>
            <a:pPr lvl="1"/>
            <a:r>
              <a:rPr lang="nb-NO" dirty="0"/>
              <a:t>Preget av verdikjeder</a:t>
            </a:r>
          </a:p>
          <a:p>
            <a:r>
              <a:rPr lang="nb-NO" dirty="0"/>
              <a:t>USA: 19% av verdens import av varer</a:t>
            </a:r>
          </a:p>
          <a:p>
            <a:pPr lvl="1"/>
            <a:r>
              <a:rPr lang="nb-NO" dirty="0"/>
              <a:t>Norge –lavere andel (cirka 7% av eksport unntatt olje &amp; gass) </a:t>
            </a:r>
            <a:r>
              <a:rPr lang="nb-NO" sz="1000" dirty="0"/>
              <a:t>(Melchior (red.) 2016: TTIP)</a:t>
            </a:r>
          </a:p>
          <a:p>
            <a:r>
              <a:rPr lang="nb-NO" dirty="0"/>
              <a:t>USA fra Kina – 4% av verdenshandelen</a:t>
            </a:r>
          </a:p>
          <a:p>
            <a:r>
              <a:rPr lang="nb-NO" dirty="0"/>
              <a:t>USA er et viktig marked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C273E9C-0376-40A7-9FEC-24F5EE70E3D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08826" y="1720412"/>
            <a:ext cx="3603048" cy="425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44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Reforhandling av NAFTA </a:t>
            </a:r>
            <a:r>
              <a:rPr lang="nb-NO" dirty="0">
                <a:latin typeface="Calibri" panose="020F0502020204030204" pitchFamily="34" charset="0"/>
              </a:rPr>
              <a:t>→ USMCA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Samlet: Moderat endring fra tidligere</a:t>
            </a:r>
          </a:p>
          <a:p>
            <a:pPr lvl="1"/>
            <a:r>
              <a:rPr lang="nb-NO" dirty="0"/>
              <a:t>Viktigst at avtalen ble forlenget, og «trilateral»</a:t>
            </a:r>
          </a:p>
          <a:p>
            <a:r>
              <a:rPr lang="nb-NO" dirty="0"/>
              <a:t>Noen skritt i proteksjonistisk retning</a:t>
            </a:r>
          </a:p>
          <a:p>
            <a:pPr lvl="1"/>
            <a:r>
              <a:rPr lang="nb-NO" dirty="0"/>
              <a:t>Opprinnelsesregler for biler 62.5</a:t>
            </a:r>
            <a:r>
              <a:rPr lang="nb-NO" dirty="0">
                <a:latin typeface="Calibri" panose="020F0502020204030204" pitchFamily="34" charset="0"/>
              </a:rPr>
              <a:t>→75% (viktig)</a:t>
            </a:r>
          </a:p>
          <a:p>
            <a:pPr lvl="1"/>
            <a:r>
              <a:rPr lang="nb-NO" dirty="0">
                <a:latin typeface="Calibri" panose="020F0502020204030204" pitchFamily="34" charset="0"/>
              </a:rPr>
              <a:t>40% av bilene må være laget av arbeidere med 16$+ i timen</a:t>
            </a:r>
          </a:p>
          <a:p>
            <a:pPr lvl="1"/>
            <a:r>
              <a:rPr lang="nb-NO" dirty="0">
                <a:latin typeface="Calibri" panose="020F0502020204030204" pitchFamily="34" charset="0"/>
              </a:rPr>
              <a:t>Canada og Mexico ikke unntatt fra ståltollen, mottiltak ikke opphevet</a:t>
            </a:r>
          </a:p>
          <a:p>
            <a:r>
              <a:rPr lang="nb-NO" dirty="0">
                <a:latin typeface="Calibri" panose="020F0502020204030204" pitchFamily="34" charset="0"/>
              </a:rPr>
              <a:t>Litt liberalisering</a:t>
            </a:r>
          </a:p>
          <a:p>
            <a:pPr lvl="1"/>
            <a:r>
              <a:rPr lang="nb-NO" dirty="0">
                <a:latin typeface="Calibri" panose="020F0502020204030204" pitchFamily="34" charset="0"/>
              </a:rPr>
              <a:t>Melkeprodukter/Canada – USAs markedsandel opp fra 3.25 til 3.59% </a:t>
            </a:r>
            <a:r>
              <a:rPr lang="nb-NO" sz="1100" dirty="0">
                <a:latin typeface="Calibri" panose="020F0502020204030204" pitchFamily="34" charset="0"/>
              </a:rPr>
              <a:t>(</a:t>
            </a:r>
            <a:r>
              <a:rPr lang="nb-NO" sz="1100" dirty="0">
                <a:latin typeface="Calibri" panose="020F0502020204030204" pitchFamily="34" charset="0"/>
                <a:hlinkClick r:id="rId2"/>
              </a:rPr>
              <a:t>www.politico.com</a:t>
            </a:r>
            <a:r>
              <a:rPr lang="nb-NO" sz="1100" dirty="0">
                <a:latin typeface="Calibri" panose="020F0502020204030204" pitchFamily="34" charset="0"/>
              </a:rPr>
              <a:t> 1.10.2018, The USMCA has </a:t>
            </a:r>
            <a:r>
              <a:rPr lang="nb-NO" sz="1100" dirty="0" err="1">
                <a:latin typeface="Calibri" panose="020F0502020204030204" pitchFamily="34" charset="0"/>
              </a:rPr>
              <a:t>landed</a:t>
            </a:r>
            <a:r>
              <a:rPr lang="nb-NO" sz="1100" dirty="0">
                <a:latin typeface="Calibri" panose="020F0502020204030204" pitchFamily="34" charset="0"/>
              </a:rPr>
              <a:t>)</a:t>
            </a:r>
          </a:p>
          <a:p>
            <a:r>
              <a:rPr lang="nb-NO" dirty="0">
                <a:latin typeface="Calibri" panose="020F0502020204030204" pitchFamily="34" charset="0"/>
              </a:rPr>
              <a:t>Særavtale som skjermer Mexico og Canada mot eventuell </a:t>
            </a:r>
            <a:r>
              <a:rPr lang="nb-NO" dirty="0" err="1">
                <a:latin typeface="Calibri" panose="020F0502020204030204" pitchFamily="34" charset="0"/>
              </a:rPr>
              <a:t>biltoll</a:t>
            </a:r>
            <a:endParaRPr lang="nb-NO" dirty="0">
              <a:latin typeface="Calibri" panose="020F0502020204030204" pitchFamily="34" charset="0"/>
            </a:endParaRPr>
          </a:p>
          <a:p>
            <a:pPr lvl="1"/>
            <a:r>
              <a:rPr lang="nb-NO" dirty="0">
                <a:latin typeface="Calibri" panose="020F0502020204030204" pitchFamily="34" charset="0"/>
              </a:rPr>
              <a:t>Men: Bilprodusentene kan importere deler og betale 2.5% toll i USA</a:t>
            </a:r>
          </a:p>
          <a:p>
            <a:pPr lvl="1"/>
            <a:r>
              <a:rPr lang="nb-NO" dirty="0">
                <a:latin typeface="Calibri" panose="020F0502020204030204" pitchFamily="34" charset="0"/>
              </a:rPr>
              <a:t>Det gir motiv for Trump til å tette dette «smutthullet»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778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USMCA forts. – mest regelendringer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1800 sider, en del hentet fra TPP</a:t>
            </a:r>
          </a:p>
          <a:p>
            <a:r>
              <a:rPr lang="nb-NO" dirty="0"/>
              <a:t>En del fornuftig, en del Trump, en del USA-krav</a:t>
            </a:r>
          </a:p>
          <a:p>
            <a:r>
              <a:rPr lang="nb-NO" dirty="0"/>
              <a:t>Skjerping av teknologibeskyttelse (copyright 50</a:t>
            </a:r>
            <a:r>
              <a:rPr lang="nb-NO" dirty="0">
                <a:latin typeface="Calibri" panose="020F0502020204030204" pitchFamily="34" charset="0"/>
              </a:rPr>
              <a:t>→70 år)</a:t>
            </a:r>
            <a:endParaRPr lang="nb-NO" dirty="0"/>
          </a:p>
          <a:p>
            <a:r>
              <a:rPr lang="nb-NO" dirty="0"/>
              <a:t>Klausul om </a:t>
            </a:r>
            <a:r>
              <a:rPr lang="nb-NO" dirty="0" err="1"/>
              <a:t>currency</a:t>
            </a:r>
            <a:r>
              <a:rPr lang="nb-NO" dirty="0"/>
              <a:t> </a:t>
            </a:r>
            <a:r>
              <a:rPr lang="nb-NO" dirty="0" err="1"/>
              <a:t>manipulation</a:t>
            </a:r>
            <a:endParaRPr lang="nb-NO" dirty="0"/>
          </a:p>
          <a:p>
            <a:r>
              <a:rPr lang="nb-NO" dirty="0"/>
              <a:t>ISDS, avvikles for Canada, beholdes for noen sektorer i Mexico (energi, transport, </a:t>
            </a:r>
            <a:r>
              <a:rPr lang="nb-NO" dirty="0" err="1"/>
              <a:t>telekom</a:t>
            </a:r>
            <a:r>
              <a:rPr lang="nb-NO" dirty="0"/>
              <a:t>, infrastruktur)</a:t>
            </a:r>
          </a:p>
          <a:p>
            <a:pPr lvl="1"/>
            <a:r>
              <a:rPr lang="nb-NO" dirty="0"/>
              <a:t>ISDS = Investor-State </a:t>
            </a:r>
            <a:r>
              <a:rPr lang="nb-NO" dirty="0" err="1"/>
              <a:t>Dispute</a:t>
            </a:r>
            <a:r>
              <a:rPr lang="nb-NO" dirty="0"/>
              <a:t> Settlement</a:t>
            </a:r>
          </a:p>
          <a:p>
            <a:r>
              <a:rPr lang="nb-NO" dirty="0"/>
              <a:t>Tvisteløsning for «</a:t>
            </a:r>
            <a:r>
              <a:rPr lang="nb-NO" dirty="0" err="1"/>
              <a:t>safeguards</a:t>
            </a:r>
            <a:r>
              <a:rPr lang="nb-NO" dirty="0"/>
              <a:t>» opprettholdt</a:t>
            </a:r>
          </a:p>
          <a:p>
            <a:r>
              <a:rPr lang="nb-NO" dirty="0"/>
              <a:t>Begrensing av handelsavtaler med Kina</a:t>
            </a:r>
          </a:p>
          <a:p>
            <a:r>
              <a:rPr lang="nb-NO" dirty="0"/>
              <a:t>«Sunset </a:t>
            </a:r>
            <a:r>
              <a:rPr lang="nb-NO" dirty="0" err="1"/>
              <a:t>clause</a:t>
            </a:r>
            <a:r>
              <a:rPr lang="nb-NO" dirty="0"/>
              <a:t>», ikke 6 men 16 år</a:t>
            </a:r>
          </a:p>
          <a:p>
            <a:r>
              <a:rPr lang="nb-NO" dirty="0"/>
              <a:t>Regelverk om korrupsjon</a:t>
            </a:r>
          </a:p>
          <a:p>
            <a:r>
              <a:rPr lang="nb-NO" dirty="0"/>
              <a:t>Arbeidstakerrettigheter styrket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8397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999E0-1A55-4C16-A564-BB42D4C01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Tollen på stål og aluminium </a:t>
            </a:r>
            <a:r>
              <a:rPr lang="nb-NO" sz="1600" dirty="0"/>
              <a:t>(mars 2018)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E8552-4B3B-44BE-B09B-338E6F677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25% på visse stålprodukter, 10% på aluminium</a:t>
            </a:r>
          </a:p>
          <a:p>
            <a:pPr lvl="1"/>
            <a:r>
              <a:rPr lang="nb-NO" dirty="0"/>
              <a:t>Korea, Australia, Argentina, Brasil unntatt</a:t>
            </a:r>
          </a:p>
          <a:p>
            <a:r>
              <a:rPr lang="nb-NO" dirty="0"/>
              <a:t>Kina: Det meste av USAs import var tollbelagt fra før under antidumping-tiltak </a:t>
            </a:r>
            <a:r>
              <a:rPr lang="nb-NO" sz="1500" dirty="0"/>
              <a:t>(</a:t>
            </a:r>
            <a:r>
              <a:rPr lang="nb-NO" sz="1500" dirty="0" err="1"/>
              <a:t>Bown</a:t>
            </a:r>
            <a:r>
              <a:rPr lang="nb-NO" sz="1500" dirty="0"/>
              <a:t> 2018, piie.com)</a:t>
            </a:r>
          </a:p>
          <a:p>
            <a:r>
              <a:rPr lang="nb-NO" dirty="0"/>
              <a:t>Prosess om overkapasitet på stål i OECD</a:t>
            </a:r>
          </a:p>
          <a:p>
            <a:r>
              <a:rPr lang="nb-NO" dirty="0"/>
              <a:t>Jussen: Et sikkerhetspolitisk tiltak</a:t>
            </a:r>
          </a:p>
          <a:p>
            <a:pPr lvl="1"/>
            <a:r>
              <a:rPr lang="nb-NO" dirty="0"/>
              <a:t>Hjemmel i Section 232 fra 1962</a:t>
            </a:r>
          </a:p>
          <a:p>
            <a:pPr lvl="1"/>
            <a:r>
              <a:rPr lang="nb-NO" dirty="0"/>
              <a:t>USA hevder at WTOs sikkerhetsklausul (Art. XXI) er underlagt «egenjustis» </a:t>
            </a:r>
          </a:p>
          <a:p>
            <a:r>
              <a:rPr lang="nb-NO" dirty="0"/>
              <a:t>Security: Juridisk smutthull eller strategisk sakskobling?</a:t>
            </a:r>
          </a:p>
          <a:p>
            <a:pPr lvl="1"/>
            <a:r>
              <a:rPr lang="nb-NO" dirty="0"/>
              <a:t>Også for å ha større frihetsgrader i saksbehandlingen i USA</a:t>
            </a:r>
          </a:p>
        </p:txBody>
      </p:sp>
    </p:spTree>
    <p:extLst>
      <p:ext uri="{BB962C8B-B14F-4D97-AF65-F5344CB8AC3E}">
        <p14:creationId xmlns:p14="http://schemas.microsoft.com/office/powerpoint/2010/main" val="106091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Stål/alu – et kaos av klagesaker i WTO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Kritisert av nesten hele verden, mange klager i WTO</a:t>
            </a:r>
          </a:p>
          <a:p>
            <a:r>
              <a:rPr lang="nb-NO" dirty="0"/>
              <a:t>EU, Canada, Mexico, India, Japan, Kina, Russland, Tyrkia har annonsert mottiltak i henhold til WTO-regelverket</a:t>
            </a:r>
          </a:p>
          <a:p>
            <a:r>
              <a:rPr lang="nb-NO" dirty="0"/>
              <a:t>De fleste av disse har reist klager i WTO (+ Norge, Sveits)</a:t>
            </a:r>
          </a:p>
          <a:p>
            <a:r>
              <a:rPr lang="nb-NO" dirty="0"/>
              <a:t>Og USA har klaget på mottiltakene</a:t>
            </a:r>
          </a:p>
          <a:p>
            <a:r>
              <a:rPr lang="nb-NO" dirty="0"/>
              <a:t>USA har gitt subsidier til bøndene for å kompensere</a:t>
            </a:r>
          </a:p>
          <a:p>
            <a:r>
              <a:rPr lang="nb-NO" dirty="0"/>
              <a:t>Og landbrukseksporterende land har klaget på subsidiene..</a:t>
            </a:r>
          </a:p>
          <a:p>
            <a:r>
              <a:rPr lang="nb-NO" dirty="0"/>
              <a:t>Uklart juridisk farvann: Er tollen hjemlet under GATTs Art. XXI (sikkerhetsunntaket i GATT) eller GATTs Art. XIX (GATTs beskyttelsesklausul)?</a:t>
            </a:r>
          </a:p>
          <a:p>
            <a:pPr lvl="1"/>
            <a:r>
              <a:rPr lang="nb-NO" dirty="0"/>
              <a:t>EUs klage er i hovedsak basert på Art. XIX</a:t>
            </a:r>
          </a:p>
        </p:txBody>
      </p:sp>
    </p:spTree>
    <p:extLst>
      <p:ext uri="{BB962C8B-B14F-4D97-AF65-F5344CB8AC3E}">
        <p14:creationId xmlns:p14="http://schemas.microsoft.com/office/powerpoint/2010/main" val="287208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F697-ACE8-4113-85B8-F5529633C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Toll på import av biler neste?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F85AA-7096-4F41-9C04-D60D7FC2D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Utredning i USA under «Section 232» (samme som for stål) - forventet høsten 2018 men utsatt</a:t>
            </a:r>
          </a:p>
          <a:p>
            <a:r>
              <a:rPr lang="nb-NO" dirty="0"/>
              <a:t>Mulige tiltak rettet mot alle land</a:t>
            </a:r>
          </a:p>
          <a:p>
            <a:r>
              <a:rPr lang="nb-NO" dirty="0"/>
              <a:t>Voldsomt kontroversielt internasjonalt og i USA</a:t>
            </a:r>
          </a:p>
          <a:p>
            <a:r>
              <a:rPr lang="nb-NO" dirty="0"/>
              <a:t>Vil ramme internasjonale verdikjeder hardt</a:t>
            </a:r>
          </a:p>
          <a:p>
            <a:r>
              <a:rPr lang="nb-NO" dirty="0"/>
              <a:t>Selskaper fra EU og Japan har betydelig produksjon i USA</a:t>
            </a:r>
          </a:p>
          <a:p>
            <a:r>
              <a:rPr lang="nb-NO" dirty="0"/>
              <a:t>Kan bli en «lakmustest» for Trumps handelspolitikk</a:t>
            </a:r>
          </a:p>
          <a:p>
            <a:pPr lvl="1"/>
            <a:r>
              <a:rPr lang="nb-NO" dirty="0"/>
              <a:t>Utfall A: Biltollen blir innført</a:t>
            </a:r>
          </a:p>
          <a:p>
            <a:pPr lvl="1"/>
            <a:r>
              <a:rPr lang="nb-NO" dirty="0"/>
              <a:t>Utfall B: Biltollen droppes, Trump går videre med handelspolitikken for øvrig (Kina, WTO)</a:t>
            </a:r>
          </a:p>
          <a:p>
            <a:pPr lvl="1"/>
            <a:r>
              <a:rPr lang="nb-NO" dirty="0"/>
              <a:t>Utfall C: Protestene blir så sterke at Trumps handelspolitikk forliser mer generelt</a:t>
            </a:r>
          </a:p>
        </p:txBody>
      </p:sp>
    </p:spTree>
    <p:extLst>
      <p:ext uri="{BB962C8B-B14F-4D97-AF65-F5344CB8AC3E}">
        <p14:creationId xmlns:p14="http://schemas.microsoft.com/office/powerpoint/2010/main" val="7019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149A-23CC-451B-BFE5-FA6359E2F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Kina-tollen: Handelskrig for alvor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FC76D-5B37-4606-A7A5-A4A7DDC1A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Utredning om Kinas praksis for patentbeskyttelse, under Section 301, i regi av USTR</a:t>
            </a:r>
          </a:p>
          <a:p>
            <a:pPr lvl="1"/>
            <a:r>
              <a:rPr lang="nb-NO" dirty="0"/>
              <a:t>USA ba om konsultasjoner med Kina under WTOs TRIPS-avtale, men tiltakene er ikke notifisert under den</a:t>
            </a:r>
          </a:p>
          <a:p>
            <a:r>
              <a:rPr lang="nb-NO" dirty="0"/>
              <a:t>Toll på 25% for import fra Kina for 50 milliarder innført</a:t>
            </a:r>
          </a:p>
          <a:p>
            <a:pPr lvl="1"/>
            <a:r>
              <a:rPr lang="nb-NO" dirty="0"/>
              <a:t>34 </a:t>
            </a:r>
            <a:r>
              <a:rPr lang="nb-NO" dirty="0" err="1"/>
              <a:t>mia</a:t>
            </a:r>
            <a:r>
              <a:rPr lang="nb-NO" dirty="0"/>
              <a:t>. i juli, 16 i august</a:t>
            </a:r>
          </a:p>
          <a:p>
            <a:pPr lvl="1"/>
            <a:r>
              <a:rPr lang="nb-NO" dirty="0"/>
              <a:t>Rettet mot China 2025-sektorene</a:t>
            </a:r>
          </a:p>
          <a:p>
            <a:pPr lvl="1"/>
            <a:r>
              <a:rPr lang="nb-NO" dirty="0"/>
              <a:t>Finansdept i USA forbereder tiltak mot kinesiske investeringer</a:t>
            </a:r>
          </a:p>
          <a:p>
            <a:r>
              <a:rPr lang="nb-NO" dirty="0"/>
              <a:t>Kina innførte tilsvarende mottiltak og har klaget i WTO</a:t>
            </a:r>
          </a:p>
          <a:p>
            <a:r>
              <a:rPr lang="nb-NO" dirty="0"/>
              <a:t>Nye tiltak fra USA i september</a:t>
            </a:r>
          </a:p>
          <a:p>
            <a:pPr lvl="1"/>
            <a:r>
              <a:rPr lang="nb-NO" dirty="0"/>
              <a:t>10% toll på import for 200 milliarder USD</a:t>
            </a:r>
          </a:p>
          <a:p>
            <a:pPr lvl="1"/>
            <a:r>
              <a:rPr lang="nb-NO" dirty="0"/>
              <a:t>Trusler om opptrapping + mer i 2019</a:t>
            </a:r>
          </a:p>
          <a:p>
            <a:r>
              <a:rPr lang="nb-NO" dirty="0"/>
              <a:t>Kina: Signal om 5-25% toll på ytterligere 60 mia. USD</a:t>
            </a:r>
          </a:p>
          <a:p>
            <a:r>
              <a:rPr lang="nb-NO" dirty="0"/>
              <a:t>Forhandlinger pågår, opptrapping utsatt tre måneder fra des. 2018</a:t>
            </a:r>
          </a:p>
          <a:p>
            <a:r>
              <a:rPr lang="nb-NO" dirty="0"/>
              <a:t>Trump har støtte for Kina-tiltak i USA: 63% av velgerne i en nylig undersøkelse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6804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373DA-299C-4E6E-82C5-B35C2EB3F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Innhold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05F57-3716-488E-A04D-F894237F4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Bakgrunn</a:t>
            </a:r>
          </a:p>
          <a:p>
            <a:r>
              <a:rPr lang="nb-NO" dirty="0"/>
              <a:t>Kronologi</a:t>
            </a:r>
          </a:p>
          <a:p>
            <a:r>
              <a:rPr lang="nb-NO" dirty="0"/>
              <a:t>Økonomiske virkninger</a:t>
            </a:r>
          </a:p>
        </p:txBody>
      </p:sp>
    </p:spTree>
    <p:extLst>
      <p:ext uri="{BB962C8B-B14F-4D97-AF65-F5344CB8AC3E}">
        <p14:creationId xmlns:p14="http://schemas.microsoft.com/office/powerpoint/2010/main" val="156381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USA-Kina: Blir det en løsning?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Ny avtale Kina-USA 18. mai 2018</a:t>
            </a:r>
          </a:p>
          <a:p>
            <a:pPr lvl="1"/>
            <a:r>
              <a:rPr lang="nb-NO" dirty="0"/>
              <a:t>Annonsert av finansministeren: Handelskrigen lagt på is</a:t>
            </a:r>
          </a:p>
          <a:p>
            <a:pPr lvl="1"/>
            <a:r>
              <a:rPr lang="nb-NO" dirty="0"/>
              <a:t>.. «taking effective measures to substantially reduce» USAs handelsundeskudd med Kina</a:t>
            </a:r>
          </a:p>
          <a:p>
            <a:pPr lvl="1"/>
            <a:r>
              <a:rPr lang="nb-NO" dirty="0"/>
              <a:t>Øke USAs eksport for landbruk og energi - tallfestet</a:t>
            </a:r>
          </a:p>
          <a:p>
            <a:pPr lvl="1"/>
            <a:r>
              <a:rPr lang="nb-NO" dirty="0"/>
              <a:t>Kina vil endre patentlovgivning</a:t>
            </a:r>
          </a:p>
          <a:p>
            <a:pPr lvl="1"/>
            <a:r>
              <a:rPr lang="nb-NO" dirty="0"/>
              <a:t>Promotere investeringer i begge retninger</a:t>
            </a:r>
          </a:p>
          <a:p>
            <a:pPr lvl="1"/>
            <a:r>
              <a:rPr lang="nb-NO" dirty="0"/>
              <a:t>USAs tolltrusler under Section 301 lagt på is</a:t>
            </a:r>
          </a:p>
          <a:p>
            <a:pPr lvl="1"/>
            <a:r>
              <a:rPr lang="nb-NO" dirty="0"/>
              <a:t>Detaljer om implementering var ikke avklart</a:t>
            </a:r>
          </a:p>
          <a:p>
            <a:r>
              <a:rPr lang="nb-NO" dirty="0"/>
              <a:t>Men: Navarro ut mot finansministeren 29.5.2018, tollen innføres likevel!</a:t>
            </a:r>
          </a:p>
          <a:p>
            <a:r>
              <a:rPr lang="nb-NO" dirty="0"/>
              <a:t>Senere forhandlingsrunder – ingen avklaring</a:t>
            </a:r>
          </a:p>
          <a:p>
            <a:r>
              <a:rPr lang="nb-NO" dirty="0"/>
              <a:t>September 2018: Mnuchin signaliserte forhandlingsvilje igjen, denne gang var det Trump som tvitret mot</a:t>
            </a:r>
          </a:p>
          <a:p>
            <a:r>
              <a:rPr lang="nb-NO" dirty="0"/>
              <a:t>Etter dette: Stadig tvitring men uklart hva som skjer</a:t>
            </a:r>
          </a:p>
          <a:p>
            <a:pPr lvl="1"/>
            <a:r>
              <a:rPr lang="nb-NO" dirty="0"/>
              <a:t>Nye møter denne uken</a:t>
            </a:r>
          </a:p>
        </p:txBody>
      </p:sp>
    </p:spTree>
    <p:extLst>
      <p:ext uri="{BB962C8B-B14F-4D97-AF65-F5344CB8AC3E}">
        <p14:creationId xmlns:p14="http://schemas.microsoft.com/office/powerpoint/2010/main" val="66030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EC31C-9589-4D72-AEB7-6A3A41756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Problemene tårner seg opp i WTO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49753-A8AD-4614-856A-0C81AFC0D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En haug av klagesaker p.g.a. ståltollen</a:t>
            </a:r>
          </a:p>
          <a:p>
            <a:r>
              <a:rPr lang="nb-NO" dirty="0"/>
              <a:t>Konflikt mellom Kina og USA, EU om «status som markedsøkonomi» i WTO</a:t>
            </a:r>
          </a:p>
          <a:p>
            <a:pPr lvl="1"/>
            <a:r>
              <a:rPr lang="nb-NO" dirty="0"/>
              <a:t>Føljetong fra Obama</a:t>
            </a:r>
          </a:p>
          <a:p>
            <a:pPr lvl="1"/>
            <a:r>
              <a:rPr lang="nb-NO" dirty="0"/>
              <a:t>Har betydning for beskyttelsestiltak som anti-dumping</a:t>
            </a:r>
          </a:p>
          <a:p>
            <a:pPr lvl="1"/>
            <a:r>
              <a:rPr lang="nb-NO" dirty="0"/>
              <a:t>Kina trodde de fikk slik status etter 15 år, i 2016</a:t>
            </a:r>
          </a:p>
          <a:p>
            <a:pPr lvl="1"/>
            <a:r>
              <a:rPr lang="nb-NO" dirty="0"/>
              <a:t>Men USA sa nei </a:t>
            </a:r>
            <a:r>
              <a:rPr lang="nb-NO" dirty="0">
                <a:latin typeface="Calibri" panose="020F0502020204030204" pitchFamily="34" charset="0"/>
              </a:rPr>
              <a:t>→ en viktig klagesak</a:t>
            </a:r>
          </a:p>
          <a:p>
            <a:pPr lvl="1"/>
            <a:r>
              <a:rPr lang="nb-NO" dirty="0">
                <a:latin typeface="Calibri" panose="020F0502020204030204" pitchFamily="34" charset="0"/>
              </a:rPr>
              <a:t>EU endret reglene for å unngå problemet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1700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31F75-AF06-4F33-ABEC-A123DC5CE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WTO: USAs trenering av dommeroppnevning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F0CCA-7CBA-47B4-BC53-E02945030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Begynte før Trump, gjelder appellinstansen i WTO</a:t>
            </a:r>
          </a:p>
          <a:p>
            <a:pPr lvl="1"/>
            <a:r>
              <a:rPr lang="nb-NO" dirty="0"/>
              <a:t>Når tilsettingsperioden er over, må det oppnevnes nye</a:t>
            </a:r>
          </a:p>
          <a:p>
            <a:pPr lvl="1"/>
            <a:r>
              <a:rPr lang="nb-NO" dirty="0"/>
              <a:t>Det må være minst tre i en sak</a:t>
            </a:r>
          </a:p>
          <a:p>
            <a:r>
              <a:rPr lang="nb-NO" dirty="0"/>
              <a:t>Ny USA-blokkering høsten 2018 – nå er det tre</a:t>
            </a:r>
          </a:p>
          <a:p>
            <a:pPr lvl="1"/>
            <a:r>
              <a:rPr lang="nb-NO" dirty="0"/>
              <a:t>Neste utskifting, høsten 2019</a:t>
            </a:r>
          </a:p>
          <a:p>
            <a:r>
              <a:rPr lang="nb-NO" dirty="0"/>
              <a:t>Det kan bli for få slik at sakene ikke kan behandles</a:t>
            </a:r>
          </a:p>
          <a:p>
            <a:r>
              <a:rPr lang="nb-NO" dirty="0"/>
              <a:t>Underbemanning – også et problem</a:t>
            </a:r>
          </a:p>
          <a:p>
            <a:r>
              <a:rPr lang="nb-NO" dirty="0"/>
              <a:t>Tvisteløsning – en hovedpillar i WTO</a:t>
            </a:r>
          </a:p>
          <a:p>
            <a:r>
              <a:rPr lang="nb-NO" dirty="0"/>
              <a:t>Kan gå i stå når den trengs mest</a:t>
            </a:r>
          </a:p>
          <a:p>
            <a:r>
              <a:rPr lang="nb-NO" dirty="0"/>
              <a:t>Konfliktens kjerne: Særlig at WTO har skjerpet disiplinen for bruk av beskyttelsestiltak (antidumping etc.)</a:t>
            </a:r>
          </a:p>
          <a:p>
            <a:r>
              <a:rPr lang="nb-NO" dirty="0"/>
              <a:t>Dessuten «amerikansk» syn på jurisdiksjon internasjonalt</a:t>
            </a:r>
          </a:p>
        </p:txBody>
      </p:sp>
    </p:spTree>
    <p:extLst>
      <p:ext uri="{BB962C8B-B14F-4D97-AF65-F5344CB8AC3E}">
        <p14:creationId xmlns:p14="http://schemas.microsoft.com/office/powerpoint/2010/main" val="96213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25463-1A79-4AA2-920C-40E2BA7DF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WTO – hvem skal 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44EEA-F10E-4B9D-B3FE-6BD1E11DE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Trump: Truet gjentatte ganger at USA kan trekke seg ut fra WTO</a:t>
            </a:r>
          </a:p>
          <a:p>
            <a:pPr lvl="1"/>
            <a:r>
              <a:rPr lang="nb-NO" dirty="0"/>
              <a:t>Men Trump kan oppnå mer av det han vil mer gjennom å bli i WTO og gjøre mest mulig skade</a:t>
            </a:r>
          </a:p>
          <a:p>
            <a:pPr lvl="1"/>
            <a:r>
              <a:rPr lang="nb-NO" dirty="0"/>
              <a:t>«Rip </a:t>
            </a:r>
            <a:r>
              <a:rPr lang="nb-NO" dirty="0" err="1"/>
              <a:t>apart</a:t>
            </a:r>
            <a:r>
              <a:rPr lang="nb-NO" dirty="0"/>
              <a:t>» the trade </a:t>
            </a:r>
            <a:r>
              <a:rPr lang="nb-NO" dirty="0" err="1"/>
              <a:t>agreements</a:t>
            </a:r>
            <a:endParaRPr lang="nb-NO" dirty="0"/>
          </a:p>
          <a:p>
            <a:r>
              <a:rPr lang="nb-NO" dirty="0"/>
              <a:t>Allianse USA, EU, Japan mot Kina?</a:t>
            </a:r>
          </a:p>
          <a:p>
            <a:pPr lvl="1"/>
            <a:r>
              <a:rPr lang="nb-NO" dirty="0"/>
              <a:t>Felles møter mellom de tre i 2017-2018</a:t>
            </a:r>
          </a:p>
          <a:p>
            <a:pPr lvl="1"/>
            <a:r>
              <a:rPr lang="nb-NO" dirty="0"/>
              <a:t>Amerikansk debatt: Kan de tre tvinge Kina ut av WTO?</a:t>
            </a:r>
          </a:p>
          <a:p>
            <a:r>
              <a:rPr lang="nb-NO" dirty="0"/>
              <a:t>Høsten 2018: Diskusjoner om WTO-reform</a:t>
            </a:r>
          </a:p>
          <a:p>
            <a:pPr lvl="1"/>
            <a:r>
              <a:rPr lang="nb-NO" dirty="0"/>
              <a:t>Inkluderer regler om statsselskaper og teknologioverføring</a:t>
            </a:r>
          </a:p>
          <a:p>
            <a:r>
              <a:rPr lang="nb-NO" dirty="0"/>
              <a:t>Ingen felles løsning i sikte uten at Trump vil ha det</a:t>
            </a:r>
          </a:p>
          <a:p>
            <a:r>
              <a:rPr lang="nb-NO" dirty="0"/>
              <a:t>Forhandlinger om WTO-reform kan ta tid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6502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9F59E-56DC-4049-8935-3CBA4FF0F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Kortversjonen; hva skjer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05E4C-B5F7-466D-86FE-A100D9FD8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Trump vil ha handelskrig</a:t>
            </a:r>
          </a:p>
          <a:p>
            <a:pPr lvl="1"/>
            <a:r>
              <a:rPr lang="nb-NO" dirty="0"/>
              <a:t>Han gir seg ikke hvis han ikke må</a:t>
            </a:r>
          </a:p>
          <a:p>
            <a:r>
              <a:rPr lang="nb-NO" dirty="0"/>
              <a:t>Men Trump må gi seg i forhold til nære allierte</a:t>
            </a:r>
          </a:p>
          <a:p>
            <a:pPr lvl="1"/>
            <a:r>
              <a:rPr lang="nb-NO" dirty="0"/>
              <a:t>Motkrefter i USA og storm internasjonalt</a:t>
            </a:r>
          </a:p>
          <a:p>
            <a:pPr lvl="1"/>
            <a:r>
              <a:rPr lang="nb-NO" dirty="0"/>
              <a:t>Reforhandling av KORUS og NAFTA i mål</a:t>
            </a:r>
          </a:p>
          <a:p>
            <a:pPr lvl="1"/>
            <a:r>
              <a:rPr lang="nb-NO" dirty="0"/>
              <a:t>EU – neppe full handelskrig</a:t>
            </a:r>
          </a:p>
          <a:p>
            <a:pPr lvl="1"/>
            <a:r>
              <a:rPr lang="nb-NO" dirty="0"/>
              <a:t>Avtaler med Japan, UK, Filippinene under forberedelse</a:t>
            </a:r>
          </a:p>
          <a:p>
            <a:r>
              <a:rPr lang="nb-NO" dirty="0"/>
              <a:t>Men foreløpig ingen løsning for</a:t>
            </a:r>
          </a:p>
          <a:p>
            <a:pPr lvl="1"/>
            <a:r>
              <a:rPr lang="nb-NO" dirty="0"/>
              <a:t>Handelskrigen med Kina</a:t>
            </a:r>
          </a:p>
          <a:p>
            <a:pPr lvl="1"/>
            <a:r>
              <a:rPr lang="nb-NO" dirty="0"/>
              <a:t>Problemene i WTO</a:t>
            </a:r>
          </a:p>
          <a:p>
            <a:r>
              <a:rPr lang="nb-NO" dirty="0"/>
              <a:t>Fortsatt usikkert for Kina og WTO under Trump</a:t>
            </a:r>
          </a:p>
          <a:p>
            <a:pPr lvl="1"/>
            <a:r>
              <a:rPr lang="nb-NO" dirty="0"/>
              <a:t>Kina: Trump kan gi seg med suksess</a:t>
            </a:r>
          </a:p>
        </p:txBody>
      </p:sp>
    </p:spTree>
    <p:extLst>
      <p:ext uri="{BB962C8B-B14F-4D97-AF65-F5344CB8AC3E}">
        <p14:creationId xmlns:p14="http://schemas.microsoft.com/office/powerpoint/2010/main" val="407735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ABDF3-5C46-43B6-8814-EB59A7B1F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Økonomiske virkninger: Er Trumps bekymringer reelle?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D212B-7734-473A-92C7-E3AEA7342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Noen resultater basert på Melchior (2018)</a:t>
            </a:r>
          </a:p>
          <a:p>
            <a:pPr lvl="1"/>
            <a:r>
              <a:rPr lang="nb-NO" dirty="0"/>
              <a:t>Numerisk modell for verdensøkonomien, med 110 land og regioner brukes i analysen av handelspolitikk</a:t>
            </a:r>
          </a:p>
          <a:p>
            <a:r>
              <a:rPr lang="nb-NO" dirty="0"/>
              <a:t>Er det grunn til å frykte Kina?</a:t>
            </a:r>
          </a:p>
          <a:p>
            <a:r>
              <a:rPr lang="nb-NO" dirty="0"/>
              <a:t>(1) Kinas vekst gir velferdsgevinst for alle, men et press på arbeidsplassene i konkurranseutsatt sektor</a:t>
            </a:r>
          </a:p>
          <a:p>
            <a:pPr lvl="1"/>
            <a:r>
              <a:rPr lang="nb-NO" dirty="0"/>
              <a:t>«</a:t>
            </a:r>
            <a:r>
              <a:rPr lang="nb-NO" dirty="0" err="1"/>
              <a:t>Cheap</a:t>
            </a:r>
            <a:r>
              <a:rPr lang="nb-NO" dirty="0"/>
              <a:t> </a:t>
            </a:r>
            <a:r>
              <a:rPr lang="nb-NO" dirty="0" err="1"/>
              <a:t>shirts</a:t>
            </a:r>
            <a:r>
              <a:rPr lang="nb-NO" dirty="0"/>
              <a:t>, </a:t>
            </a:r>
            <a:r>
              <a:rPr lang="nb-NO" dirty="0" err="1"/>
              <a:t>fewer</a:t>
            </a:r>
            <a:r>
              <a:rPr lang="nb-NO" dirty="0"/>
              <a:t> </a:t>
            </a:r>
            <a:r>
              <a:rPr lang="nb-NO" dirty="0" err="1"/>
              <a:t>jobs</a:t>
            </a:r>
            <a:r>
              <a:rPr lang="nb-NO" dirty="0"/>
              <a:t>»</a:t>
            </a:r>
          </a:p>
          <a:p>
            <a:pPr lvl="1"/>
            <a:r>
              <a:rPr lang="nb-NO" dirty="0"/>
              <a:t>Effekten er sterkest for råvareprodusenter, og land nær Kina</a:t>
            </a:r>
          </a:p>
          <a:p>
            <a:r>
              <a:rPr lang="nb-NO" dirty="0"/>
              <a:t>(2) Mangel på gjensidighet/resiprositet i handelspolitikken gir en liknende effekt</a:t>
            </a:r>
          </a:p>
          <a:p>
            <a:r>
              <a:rPr lang="nb-NO" dirty="0"/>
              <a:t>(3)= (1)+(2) Kinas vekst gir økt press på konkurranseutsatt sektor i land med liberal handelspolitikk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2090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2F364-E646-4F88-918A-3B5CF9D24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Trumps frykt har et grunnlag, men hva er løsningen?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214D8-A647-4D44-9235-FE60D41D7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Melchior (2018): Frihandelsavtaler med Asia kan gi både velferdsgevinst og arbeidsplasser</a:t>
            </a:r>
          </a:p>
          <a:p>
            <a:r>
              <a:rPr lang="nb-NO" dirty="0"/>
              <a:t>Frihandelsavtaler = mer resiprositet samt tilgang til viktige markeder</a:t>
            </a:r>
          </a:p>
          <a:p>
            <a:r>
              <a:rPr lang="nb-NO" dirty="0"/>
              <a:t>Trump har rett om gjensidighet, men feil fortegn i handelspolitikken!</a:t>
            </a:r>
          </a:p>
          <a:p>
            <a:r>
              <a:rPr lang="nb-NO" dirty="0"/>
              <a:t>USA henger etter i «kappløpet for frihandelsavtaler» og må skjerpe seg</a:t>
            </a:r>
          </a:p>
          <a:p>
            <a:r>
              <a:rPr lang="nb-NO" dirty="0"/>
              <a:t>Analyse av 40 viktige land + EU: USA henger etter med avtaler som dekker 8 av 40 mulige partnere </a:t>
            </a:r>
            <a:r>
              <a:rPr lang="nb-NO" sz="1400" dirty="0"/>
              <a:t>(Melchior 2018)</a:t>
            </a:r>
          </a:p>
        </p:txBody>
      </p:sp>
    </p:spTree>
    <p:extLst>
      <p:ext uri="{BB962C8B-B14F-4D97-AF65-F5344CB8AC3E}">
        <p14:creationId xmlns:p14="http://schemas.microsoft.com/office/powerpoint/2010/main" val="98776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2A9497E-2E89-4F53-9DC8-93414F2F9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Virkninger for USA av handelskrig (med alle land)</a:t>
            </a:r>
            <a:br>
              <a:rPr lang="nb-NO" dirty="0"/>
            </a:br>
            <a:r>
              <a:rPr lang="nb-NO" sz="1400" dirty="0"/>
              <a:t>(basert på Melchior 2018: Reciprocity in trade policy, foredrag Universitetet i Lund)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4D6C33-60DD-4E73-B42D-6959D374CE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Impact for the USA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9397" y="1598860"/>
            <a:ext cx="4063553" cy="4498975"/>
          </a:xfrm>
        </p:spPr>
        <p:txBody>
          <a:bodyPr>
            <a:normAutofit lnSpcReduction="10000"/>
          </a:bodyPr>
          <a:lstStyle/>
          <a:p>
            <a:r>
              <a:rPr lang="nb-NO" dirty="0"/>
              <a:t>Samme for handelskrig med Kina, men sterkere</a:t>
            </a:r>
          </a:p>
          <a:p>
            <a:r>
              <a:rPr lang="nb-NO" dirty="0"/>
              <a:t>Proteksjonisme: Velfardstap men flere arbeidsplasser i konkurranseutsatt sektor</a:t>
            </a:r>
          </a:p>
          <a:p>
            <a:r>
              <a:rPr lang="nb-NO" dirty="0"/>
              <a:t>Med gjengjeldelse: USA taper på alle vis</a:t>
            </a:r>
          </a:p>
          <a:p>
            <a:r>
              <a:rPr lang="nb-NO" dirty="0"/>
              <a:t>Frihandel: USA tjener på alle vis</a:t>
            </a:r>
          </a:p>
          <a:p>
            <a:r>
              <a:rPr lang="nb-NO" dirty="0"/>
              <a:t>Paradoks: Kina har mindre å tjene på frihandel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1245" y="2266682"/>
            <a:ext cx="3889375" cy="4018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762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A490691-7884-4B48-A4A6-EF989318F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Handelskrig: Virkninger for andre land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93CED6-394F-4BF4-B284-A280064DB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Padadoks: Andre land kan tjene på en isolert handelskrig USA-Kina</a:t>
            </a:r>
          </a:p>
          <a:p>
            <a:pPr lvl="1"/>
            <a:r>
              <a:rPr lang="nb-NO" dirty="0"/>
              <a:t>Eksempel: Norge slipper konkurranse fra Kina i det amerikanske markedet, og konkurranse dra USA i Kina</a:t>
            </a:r>
          </a:p>
          <a:p>
            <a:pPr lvl="1"/>
            <a:r>
              <a:rPr lang="nb-NO" dirty="0"/>
              <a:t>Av samme grunn kan Norge tape på en frihandelsavtale mellom USA og Kina</a:t>
            </a:r>
          </a:p>
          <a:p>
            <a:r>
              <a:rPr lang="nb-NO" dirty="0"/>
              <a:t>Men hvis handelskrigen «generaliseres», taper alle inkludert Norge</a:t>
            </a:r>
          </a:p>
          <a:p>
            <a:r>
              <a:rPr lang="nb-NO" dirty="0"/>
              <a:t>Internasjonale verdikjeder gjør at handelskrigen generaliseres uansett..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9383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CAAC929-AB46-452C-B288-02C6C3D80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Internasjonale verdikjeder – ikke lenger nasjonale produksjonssystemer </a:t>
            </a:r>
            <a:r>
              <a:rPr lang="nb-NO" sz="1800" dirty="0"/>
              <a:t>Figur basert på OECD-WTO’s TiVA database</a:t>
            </a:r>
            <a:br>
              <a:rPr lang="nb-NO" sz="1800" dirty="0"/>
            </a:br>
            <a:endParaRPr lang="nb-NO" sz="1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B370E2-6A95-4788-8C69-1CD9E5ED6F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6750" y="1688757"/>
            <a:ext cx="3886200" cy="4409078"/>
          </a:xfrm>
        </p:spPr>
        <p:txBody>
          <a:bodyPr>
            <a:normAutofit fontScale="92500"/>
          </a:bodyPr>
          <a:lstStyle/>
          <a:p>
            <a:r>
              <a:rPr lang="nb-NO" dirty="0"/>
              <a:t>Nedstrøms: Hvor mye av eksporten er laget av utlandinger?</a:t>
            </a:r>
          </a:p>
          <a:p>
            <a:r>
              <a:rPr lang="nb-NO" dirty="0"/>
              <a:t>Oppstøms: Hvor mye av eksporten går til tredjeland via verdikjeder?</a:t>
            </a:r>
          </a:p>
          <a:p>
            <a:r>
              <a:rPr lang="nb-NO" dirty="0"/>
              <a:t>USA lavt på rangeringen</a:t>
            </a:r>
          </a:p>
          <a:p>
            <a:r>
              <a:rPr lang="nb-NO" dirty="0"/>
              <a:t>Men høyt i en del sektorer</a:t>
            </a:r>
          </a:p>
          <a:p>
            <a:r>
              <a:rPr lang="nb-NO" dirty="0"/>
              <a:t>51-84% av amerikanske biler er laget av utlendinger</a:t>
            </a:r>
          </a:p>
          <a:p>
            <a:pPr lvl="1"/>
            <a:r>
              <a:rPr lang="nb-NO" dirty="0"/>
              <a:t>Lovely et al. 2018, analyse av 15 bilmerker (piie.com)</a:t>
            </a:r>
          </a:p>
          <a:p>
            <a:endParaRPr lang="nb-NO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1B78F693-C66A-4EE1-9131-07985C7EBDE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85687" y="1598613"/>
            <a:ext cx="3849325" cy="449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6B5DC-25EB-44F0-8174-B9FD71A76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653158"/>
            <a:ext cx="7886700" cy="863600"/>
          </a:xfrm>
        </p:spPr>
        <p:txBody>
          <a:bodyPr/>
          <a:lstStyle/>
          <a:p>
            <a:r>
              <a:rPr lang="nb-NO" dirty="0"/>
              <a:t>Noen kilder/referanser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58C5D-9D06-4AA0-AAE4-158CBF25F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6749" y="1598860"/>
            <a:ext cx="5090871" cy="4498975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Melchior (2017): Handelspolitikken under Trump. NUPI-notat, på </a:t>
            </a:r>
            <a:r>
              <a:rPr lang="nb-NO" dirty="0">
                <a:hlinkClick r:id="rId2"/>
              </a:rPr>
              <a:t>www.nupi.no</a:t>
            </a:r>
            <a:r>
              <a:rPr lang="nb-NO" dirty="0"/>
              <a:t>.</a:t>
            </a:r>
          </a:p>
          <a:p>
            <a:r>
              <a:rPr lang="nb-NO" dirty="0"/>
              <a:t>Melchior (red.) (2016): TTIP og Norge – virkninger og handlingsvalg. NUPI-rapport 8/2016, på </a:t>
            </a:r>
            <a:r>
              <a:rPr lang="nb-NO" dirty="0">
                <a:hlinkClick r:id="rId2"/>
              </a:rPr>
              <a:t>www.nupi.no</a:t>
            </a:r>
            <a:r>
              <a:rPr lang="nb-NO" dirty="0"/>
              <a:t>.</a:t>
            </a:r>
          </a:p>
          <a:p>
            <a:pPr lvl="1"/>
            <a:r>
              <a:rPr lang="nb-NO" dirty="0"/>
              <a:t>Bakgrunnsnotat Felbermayr et al. (2016)</a:t>
            </a:r>
          </a:p>
          <a:p>
            <a:r>
              <a:rPr lang="nb-NO" dirty="0"/>
              <a:t>Melchior (2018): Free Trade Agreements and Globalisation: In the Shadow of Brexit and Trump. Palgrave Macmillan.</a:t>
            </a:r>
          </a:p>
          <a:p>
            <a:r>
              <a:rPr lang="nb-NO" dirty="0"/>
              <a:t>NUPI seminarserie om handelskrigen</a:t>
            </a:r>
          </a:p>
          <a:p>
            <a:pPr lvl="1"/>
            <a:r>
              <a:rPr lang="nb-NO" dirty="0"/>
              <a:t>12.10. EU-Kina</a:t>
            </a:r>
          </a:p>
          <a:p>
            <a:pPr lvl="1"/>
            <a:r>
              <a:rPr lang="nb-NO" dirty="0"/>
              <a:t>22.11. Statsselskaper i verdensøkonomien</a:t>
            </a:r>
          </a:p>
          <a:p>
            <a:pPr lvl="1"/>
            <a:r>
              <a:rPr lang="nb-NO" dirty="0"/>
              <a:t>Streamet på NUPIs YouTube-kanal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39AF2D5-24C3-4EF0-8DBB-D655BC87FD8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59837" y="1598860"/>
            <a:ext cx="2857823" cy="403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20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A3F64-2623-449A-A849-5883DBEAD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Verdikjeder – handelspolitikken får nye effekter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3F170-5C71-4D13-9BD6-5F57E7214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Toll på innsatsvarer – rammer andre industrier</a:t>
            </a:r>
          </a:p>
          <a:p>
            <a:pPr lvl="1"/>
            <a:r>
              <a:rPr lang="nb-NO" dirty="0"/>
              <a:t>Eks. stål og aluminium</a:t>
            </a:r>
          </a:p>
          <a:p>
            <a:r>
              <a:rPr lang="nb-NO" dirty="0"/>
              <a:t>25% toll på all bilimport vil redusere amerikansk bilproduksjon med 1.9% og ramme 195 000 arbeidsplasser </a:t>
            </a:r>
            <a:r>
              <a:rPr lang="nb-NO" sz="1400" dirty="0"/>
              <a:t>Kilde:</a:t>
            </a:r>
            <a:r>
              <a:rPr lang="nb-NO" dirty="0"/>
              <a:t> </a:t>
            </a:r>
            <a:r>
              <a:rPr lang="en-US" sz="1400" dirty="0"/>
              <a:t>Trump's Proposed Auto Tariffs Would Throw US Automakers and Workers Under the Bus, PIIE Trade and Investment Policy Watch 31 May 2018, by Robinson et al. </a:t>
            </a:r>
            <a:endParaRPr lang="nb-NO" sz="1400" dirty="0"/>
          </a:p>
          <a:p>
            <a:pPr lvl="1"/>
            <a:r>
              <a:rPr lang="nb-NO" dirty="0"/>
              <a:t>Med mottiltak fra andre land: Enda sterkere effekter</a:t>
            </a:r>
          </a:p>
          <a:p>
            <a:r>
              <a:rPr lang="nb-NO" dirty="0"/>
              <a:t>Norge – stor oppstrøms deltakelse i internasjonale verdikjeder</a:t>
            </a:r>
          </a:p>
          <a:p>
            <a:pPr lvl="1"/>
            <a:r>
              <a:rPr lang="nb-NO" dirty="0"/>
              <a:t>Hvis USA kjøper færre biler fra Europa og Asia, rammer det norsk skipsfart og norske støtfangere</a:t>
            </a:r>
          </a:p>
          <a:p>
            <a:r>
              <a:rPr lang="nb-NO" dirty="0"/>
              <a:t>Råvarer – «alle verdikjeders mor»</a:t>
            </a:r>
          </a:p>
          <a:p>
            <a:pPr lvl="1"/>
            <a:r>
              <a:rPr lang="nb-NO" dirty="0"/>
              <a:t>Bytteforhold og etterspørselseffekter av handelspolitikk blir viktigere</a:t>
            </a:r>
          </a:p>
          <a:p>
            <a:pPr lvl="1"/>
            <a:r>
              <a:rPr lang="nb-NO" dirty="0"/>
              <a:t>Sentralt for Norge </a:t>
            </a:r>
            <a:r>
              <a:rPr lang="nb-NO" sz="1500" dirty="0"/>
              <a:t>(Felbermayr et al. 2016, Melchior 2018)</a:t>
            </a:r>
          </a:p>
        </p:txBody>
      </p:sp>
    </p:spTree>
    <p:extLst>
      <p:ext uri="{BB962C8B-B14F-4D97-AF65-F5344CB8AC3E}">
        <p14:creationId xmlns:p14="http://schemas.microsoft.com/office/powerpoint/2010/main" val="417875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7068-4E60-480F-A3D3-47F9965B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Virkninger av Trumps handelspolitikk for Norge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8EB70-D5B3-471B-9D10-09ECF66D3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Direkte virkninger – foreløpig ikke så store</a:t>
            </a:r>
          </a:p>
          <a:p>
            <a:pPr lvl="1"/>
            <a:r>
              <a:rPr lang="nb-NO" dirty="0"/>
              <a:t>Stål og alu: 267 mill. NOK eksport til USA i snitt 2015-2017</a:t>
            </a:r>
          </a:p>
          <a:p>
            <a:pPr lvl="1"/>
            <a:r>
              <a:rPr lang="nb-NO" dirty="0"/>
              <a:t>Indirekte virkninger: Ståltiltak fra andre land, inkludert EU (Norge unntatt p.g.a. EØS)</a:t>
            </a:r>
          </a:p>
          <a:p>
            <a:pPr lvl="1"/>
            <a:r>
              <a:rPr lang="nb-NO" dirty="0"/>
              <a:t>Det kan også være positive virkninger av handelskrig USA-Kina</a:t>
            </a:r>
          </a:p>
          <a:p>
            <a:r>
              <a:rPr lang="nb-NO" dirty="0"/>
              <a:t>Makrovirkninger I: Virkning via bytteforholdet </a:t>
            </a:r>
            <a:r>
              <a:rPr lang="nb-NO" sz="1900" dirty="0"/>
              <a:t>(Felbermayr et al. 2016, Melchior 2018)</a:t>
            </a:r>
          </a:p>
          <a:p>
            <a:pPr lvl="1"/>
            <a:r>
              <a:rPr lang="nb-NO" dirty="0"/>
              <a:t>Kina: Enorm bytteforholdsgevinst de siste tiårene</a:t>
            </a:r>
          </a:p>
          <a:p>
            <a:pPr lvl="1"/>
            <a:r>
              <a:rPr lang="nb-NO" dirty="0"/>
              <a:t>Internasjonal nedgang = svekket etterspørsel og bytteforhold</a:t>
            </a:r>
          </a:p>
          <a:p>
            <a:pPr lvl="1"/>
            <a:r>
              <a:rPr lang="nb-NO" dirty="0"/>
              <a:t>Makro-effekter kan være sterkere enn de sektor-spesifikke virkningene</a:t>
            </a:r>
          </a:p>
          <a:p>
            <a:r>
              <a:rPr lang="nb-NO" dirty="0"/>
              <a:t>Makrovirkninger II: Virkning via verdikjeder</a:t>
            </a:r>
          </a:p>
          <a:p>
            <a:pPr lvl="1"/>
            <a:r>
              <a:rPr lang="nb-NO" dirty="0"/>
              <a:t>Eksempel, fisk/Kina: Norge kan rammes</a:t>
            </a:r>
          </a:p>
          <a:p>
            <a:pPr lvl="1"/>
            <a:r>
              <a:rPr lang="nb-NO" dirty="0"/>
              <a:t>Biltoll kan øke effekten (bildeler, transport)</a:t>
            </a:r>
          </a:p>
          <a:p>
            <a:r>
              <a:rPr lang="nb-NO" dirty="0"/>
              <a:t>Politisk økonomi/forhandlingseffekter: Problem for Norge hvis handel blir stormaktspolitikk</a:t>
            </a:r>
          </a:p>
          <a:p>
            <a:r>
              <a:rPr lang="nb-NO" dirty="0"/>
              <a:t>Vi har interesse av WTO og frihandel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0641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Hovedbudskap i Trumps handelspolitikk</a:t>
            </a:r>
            <a:br>
              <a:rPr lang="nb-NO" dirty="0"/>
            </a:br>
            <a:endParaRPr lang="nb-NO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Klare signaler om mer proteksjonisme</a:t>
            </a:r>
          </a:p>
          <a:p>
            <a:pPr lvl="1"/>
            <a:r>
              <a:rPr lang="nb-NO" dirty="0"/>
              <a:t>Løfter om frihandel innimellom, men i praksis mest motsatt </a:t>
            </a:r>
          </a:p>
          <a:p>
            <a:r>
              <a:rPr lang="nb-NO" dirty="0"/>
              <a:t>Handelsavtalene er urettferdige og skjeve eller dårlig håndhevet og dette har rammet USA - «handelspolitisk revansjisme»</a:t>
            </a:r>
          </a:p>
          <a:p>
            <a:pPr lvl="1"/>
            <a:r>
              <a:rPr lang="nb-NO" dirty="0"/>
              <a:t>USA har godtroende inngått avtaler som utnyttes av andre </a:t>
            </a:r>
          </a:p>
          <a:p>
            <a:pPr lvl="1"/>
            <a:r>
              <a:rPr lang="nb-NO" dirty="0"/>
              <a:t>Handelsavtalene gis skylden for ting som går galt, med forenklede analyser av reelle problemer</a:t>
            </a:r>
          </a:p>
          <a:p>
            <a:r>
              <a:rPr lang="nb-NO" dirty="0"/>
              <a:t>America first – slutt på </a:t>
            </a:r>
            <a:r>
              <a:rPr lang="nb-NO" dirty="0" err="1"/>
              <a:t>win-win</a:t>
            </a:r>
            <a:endParaRPr lang="nb-NO" dirty="0"/>
          </a:p>
          <a:p>
            <a:pPr lvl="1"/>
            <a:r>
              <a:rPr lang="nb-NO" dirty="0"/>
              <a:t>Stormaktspolitikk, USA i sentrum, globale hensyn underordnet</a:t>
            </a:r>
          </a:p>
          <a:p>
            <a:pPr lvl="1"/>
            <a:r>
              <a:rPr lang="nb-NO" dirty="0"/>
              <a:t>Bilaterale avtaler – ikke med flere på en gang</a:t>
            </a:r>
          </a:p>
          <a:p>
            <a:r>
              <a:rPr lang="nb-NO" dirty="0"/>
              <a:t>Liten tro på det globale handelssystemet</a:t>
            </a:r>
          </a:p>
          <a:p>
            <a:pPr lvl="1"/>
            <a:r>
              <a:rPr lang="nb-NO" dirty="0"/>
              <a:t>Nedsettende omtale og trusler om utmelding, trenering</a:t>
            </a:r>
          </a:p>
          <a:p>
            <a:pPr lvl="1"/>
            <a:r>
              <a:rPr lang="nb-NO" dirty="0"/>
              <a:t>Slurvete juridisk praksis, amerikansk lov har forrang</a:t>
            </a:r>
          </a:p>
          <a:p>
            <a:pPr lvl="1"/>
            <a:r>
              <a:rPr lang="nb-NO" dirty="0"/>
              <a:t>Anti-globalisering som strategi (jfr. Trump i FNs hovedforsamling 24.9. «We reject the idea of globalism»)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8453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 kom Trumps proteksjonisme fra?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Den ble ikke krevet av industrien</a:t>
            </a:r>
          </a:p>
          <a:p>
            <a:r>
              <a:rPr lang="nb-NO" dirty="0"/>
              <a:t>Inntil 2015-16 var handelspolitikken ikke så viktig i opinionen</a:t>
            </a:r>
          </a:p>
          <a:p>
            <a:r>
              <a:rPr lang="nb-NO" dirty="0"/>
              <a:t>Trump, Navarro og </a:t>
            </a:r>
            <a:r>
              <a:rPr lang="nb-NO" dirty="0" err="1"/>
              <a:t>Bannon</a:t>
            </a:r>
            <a:r>
              <a:rPr lang="nb-NO" dirty="0"/>
              <a:t> laget en story</a:t>
            </a:r>
          </a:p>
          <a:p>
            <a:pPr lvl="1"/>
            <a:r>
              <a:rPr lang="en-US" dirty="0"/>
              <a:t>Bannon: “This is where Jeff Sessions and I sat in 2013 … We made trade the top issue, when trade was not even among the top 100 issues of the others.” </a:t>
            </a:r>
          </a:p>
          <a:p>
            <a:pPr lvl="1"/>
            <a:r>
              <a:rPr lang="en-US" dirty="0" err="1"/>
              <a:t>Renasjonalisering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et </a:t>
            </a:r>
            <a:r>
              <a:rPr lang="en-US" dirty="0" err="1"/>
              <a:t>hovedmål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South China Morning Post 21.9.2018 </a:t>
            </a:r>
          </a:p>
          <a:p>
            <a:r>
              <a:rPr lang="en-US" dirty="0" err="1"/>
              <a:t>Knyttet</a:t>
            </a:r>
            <a:r>
              <a:rPr lang="en-US" dirty="0"/>
              <a:t> an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globaliseringsmotstand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deindustrialisering</a:t>
            </a:r>
            <a:endParaRPr lang="en-US" dirty="0"/>
          </a:p>
          <a:p>
            <a:r>
              <a:rPr lang="en-US" dirty="0" err="1"/>
              <a:t>Koblet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profesjonell</a:t>
            </a:r>
            <a:r>
              <a:rPr lang="en-US" dirty="0"/>
              <a:t> </a:t>
            </a:r>
            <a:r>
              <a:rPr lang="en-US" dirty="0" err="1"/>
              <a:t>mediestrategi</a:t>
            </a:r>
            <a:endParaRPr lang="en-US" dirty="0"/>
          </a:p>
          <a:p>
            <a:r>
              <a:rPr lang="en-US" dirty="0"/>
              <a:t>Med </a:t>
            </a:r>
            <a:r>
              <a:rPr lang="en-US" dirty="0" err="1"/>
              <a:t>sikkerhetspolitisk</a:t>
            </a:r>
            <a:r>
              <a:rPr lang="en-US" dirty="0"/>
              <a:t> </a:t>
            </a:r>
            <a:r>
              <a:rPr lang="en-US" dirty="0" err="1"/>
              <a:t>kobling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bakgrunnen</a:t>
            </a:r>
            <a:endParaRPr lang="en-US" dirty="0"/>
          </a:p>
          <a:p>
            <a:pPr lvl="1"/>
            <a:r>
              <a:rPr lang="en-US" dirty="0" err="1"/>
              <a:t>Hvor</a:t>
            </a:r>
            <a:r>
              <a:rPr lang="en-US" dirty="0"/>
              <a:t> </a:t>
            </a:r>
            <a:r>
              <a:rPr lang="en-US" dirty="0" err="1"/>
              <a:t>mye</a:t>
            </a:r>
            <a:r>
              <a:rPr lang="en-US" dirty="0"/>
              <a:t> </a:t>
            </a:r>
            <a:r>
              <a:rPr lang="en-US" dirty="0" err="1"/>
              <a:t>betyr</a:t>
            </a:r>
            <a:r>
              <a:rPr lang="en-US" dirty="0"/>
              <a:t> </a:t>
            </a:r>
            <a:r>
              <a:rPr lang="en-US" dirty="0" err="1"/>
              <a:t>generalene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5866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Ideologien: Death by China (Peter Navarro)</a:t>
            </a:r>
            <a:br>
              <a:rPr lang="nb-NO" dirty="0"/>
            </a:br>
            <a:r>
              <a:rPr lang="nb-NO" sz="1300" dirty="0"/>
              <a:t>http://www.pstc.org/files/public/deathbychina_peternavarro2012.pdf</a:t>
            </a:r>
            <a:br>
              <a:rPr lang="nb-NO" dirty="0"/>
            </a:b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Bøker Death by China. </a:t>
            </a:r>
            <a:r>
              <a:rPr lang="nb-NO" dirty="0" err="1"/>
              <a:t>Confronting</a:t>
            </a:r>
            <a:r>
              <a:rPr lang="nb-NO" dirty="0"/>
              <a:t> the Dragon – a Global Call to Action (2011). </a:t>
            </a:r>
            <a:r>
              <a:rPr lang="nb-NO" dirty="0" err="1"/>
              <a:t>Crouching</a:t>
            </a:r>
            <a:r>
              <a:rPr lang="nb-NO" dirty="0"/>
              <a:t> tiger (2015)</a:t>
            </a:r>
          </a:p>
          <a:p>
            <a:r>
              <a:rPr lang="nb-NO" dirty="0"/>
              <a:t>Kina er en trussel mot USA, økonomisk, militært, politisk og for konsumenter</a:t>
            </a:r>
          </a:p>
          <a:p>
            <a:r>
              <a:rPr lang="nb-NO" dirty="0"/>
              <a:t>USA er i en handelskrig, militær krig er en mulighet</a:t>
            </a:r>
          </a:p>
          <a:p>
            <a:r>
              <a:rPr lang="nb-NO" dirty="0"/>
              <a:t>Import fra Kina/handelsunderskudd er til skade for USA</a:t>
            </a:r>
          </a:p>
          <a:p>
            <a:r>
              <a:rPr lang="nb-NO" dirty="0"/>
              <a:t>Kinas konkurranseevne styrket av unfair trade</a:t>
            </a:r>
          </a:p>
          <a:p>
            <a:pPr lvl="1"/>
            <a:r>
              <a:rPr lang="nb-NO" dirty="0"/>
              <a:t>Subsidier, valutamanipulasjon, patentjuks og miljø/helsereguleringer</a:t>
            </a:r>
          </a:p>
          <a:p>
            <a:pPr lvl="1"/>
            <a:r>
              <a:rPr lang="nb-NO" dirty="0"/>
              <a:t>«</a:t>
            </a:r>
            <a:r>
              <a:rPr lang="nb-NO" dirty="0" err="1"/>
              <a:t>Weapons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job</a:t>
            </a:r>
            <a:r>
              <a:rPr lang="nb-NO" dirty="0"/>
              <a:t> </a:t>
            </a:r>
            <a:r>
              <a:rPr lang="nb-NO" dirty="0" err="1"/>
              <a:t>destruction</a:t>
            </a:r>
            <a:r>
              <a:rPr lang="nb-NO" dirty="0"/>
              <a:t>»</a:t>
            </a:r>
          </a:p>
          <a:p>
            <a:r>
              <a:rPr lang="nb-NO" dirty="0"/>
              <a:t>Handelstiltak må innføres mot Kina, for å redde USA men også for å ramme Kinas evne til å bygge opp militær styrke</a:t>
            </a:r>
          </a:p>
        </p:txBody>
      </p:sp>
    </p:spTree>
    <p:extLst>
      <p:ext uri="{BB962C8B-B14F-4D97-AF65-F5344CB8AC3E}">
        <p14:creationId xmlns:p14="http://schemas.microsoft.com/office/powerpoint/2010/main" val="397532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4681A-241F-43A7-80F6-6DDF4AE6F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Et motsetningsfylt budskap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B9E8A-C964-47AD-9DB9-A7BE5134D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Mediashow</a:t>
            </a:r>
            <a:r>
              <a:rPr lang="en-US" dirty="0"/>
              <a:t> </a:t>
            </a:r>
            <a:r>
              <a:rPr lang="en-US" dirty="0" err="1"/>
              <a:t>mer</a:t>
            </a:r>
            <a:r>
              <a:rPr lang="en-US" dirty="0"/>
              <a:t> </a:t>
            </a:r>
            <a:r>
              <a:rPr lang="en-US" dirty="0" err="1"/>
              <a:t>enn</a:t>
            </a:r>
            <a:r>
              <a:rPr lang="en-US" dirty="0"/>
              <a:t> </a:t>
            </a:r>
            <a:r>
              <a:rPr lang="en-US" dirty="0" err="1"/>
              <a:t>vitenskap</a:t>
            </a:r>
            <a:endParaRPr lang="en-US" dirty="0"/>
          </a:p>
          <a:p>
            <a:r>
              <a:rPr lang="en-US" dirty="0"/>
              <a:t>April 2018, Trump: USA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kanskje</a:t>
            </a:r>
            <a:r>
              <a:rPr lang="en-US" dirty="0"/>
              <a:t> </a:t>
            </a:r>
            <a:r>
              <a:rPr lang="en-US" dirty="0" err="1"/>
              <a:t>bli</a:t>
            </a:r>
            <a:r>
              <a:rPr lang="en-US" dirty="0"/>
              <a:t> med i TPP </a:t>
            </a:r>
            <a:r>
              <a:rPr lang="en-US" dirty="0" err="1"/>
              <a:t>igjen</a:t>
            </a:r>
            <a:endParaRPr lang="en-US" dirty="0"/>
          </a:p>
          <a:p>
            <a:r>
              <a:rPr lang="en-US" dirty="0"/>
              <a:t>G7 – </a:t>
            </a:r>
            <a:r>
              <a:rPr lang="en-US" dirty="0" err="1"/>
              <a:t>juni</a:t>
            </a:r>
            <a:r>
              <a:rPr lang="en-US" dirty="0"/>
              <a:t> 2018: “That's the way it should be. No tariffs, no barriers. That's the way it should be.”</a:t>
            </a:r>
          </a:p>
          <a:p>
            <a:r>
              <a:rPr lang="en-US" dirty="0"/>
              <a:t>President Juncker i Washington </a:t>
            </a:r>
            <a:r>
              <a:rPr lang="en-US" dirty="0" err="1"/>
              <a:t>juli</a:t>
            </a:r>
            <a:r>
              <a:rPr lang="en-US" dirty="0"/>
              <a:t> 2018: </a:t>
            </a:r>
            <a:r>
              <a:rPr lang="en-US" dirty="0" err="1"/>
              <a:t>samme</a:t>
            </a:r>
            <a:r>
              <a:rPr lang="en-US" dirty="0"/>
              <a:t> </a:t>
            </a:r>
            <a:r>
              <a:rPr lang="en-US" dirty="0" err="1"/>
              <a:t>budskap</a:t>
            </a:r>
            <a:r>
              <a:rPr lang="en-US" dirty="0"/>
              <a:t> om </a:t>
            </a:r>
            <a:r>
              <a:rPr lang="en-US" dirty="0" err="1"/>
              <a:t>liberalisering</a:t>
            </a:r>
            <a:endParaRPr lang="en-US" dirty="0"/>
          </a:p>
          <a:p>
            <a:pPr lvl="1"/>
            <a:r>
              <a:rPr lang="en-US" dirty="0" err="1"/>
              <a:t>Intensjonsavtale</a:t>
            </a:r>
            <a:r>
              <a:rPr lang="en-US" dirty="0"/>
              <a:t> EU-USA om </a:t>
            </a:r>
            <a:r>
              <a:rPr lang="en-US" dirty="0" err="1"/>
              <a:t>liberalisering</a:t>
            </a:r>
            <a:r>
              <a:rPr lang="en-US" dirty="0"/>
              <a:t> for </a:t>
            </a:r>
            <a:r>
              <a:rPr lang="en-US" dirty="0" err="1"/>
              <a:t>industrivarer</a:t>
            </a:r>
            <a:r>
              <a:rPr lang="en-US" dirty="0"/>
              <a:t> </a:t>
            </a:r>
            <a:r>
              <a:rPr lang="en-US" dirty="0" err="1"/>
              <a:t>unntatt</a:t>
            </a:r>
            <a:r>
              <a:rPr lang="en-US" dirty="0"/>
              <a:t> </a:t>
            </a:r>
            <a:r>
              <a:rPr lang="en-US" dirty="0" err="1"/>
              <a:t>biler</a:t>
            </a:r>
            <a:endParaRPr lang="en-US" dirty="0"/>
          </a:p>
          <a:p>
            <a:r>
              <a:rPr lang="en-US" dirty="0"/>
              <a:t>Men for Kina og WTO: Ingen </a:t>
            </a:r>
            <a:r>
              <a:rPr lang="en-US" dirty="0" err="1"/>
              <a:t>kompromisser</a:t>
            </a:r>
            <a:r>
              <a:rPr lang="en-US" dirty="0"/>
              <a:t>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langt</a:t>
            </a:r>
            <a:endParaRPr lang="en-US" dirty="0"/>
          </a:p>
          <a:p>
            <a:pPr lvl="1"/>
            <a:r>
              <a:rPr lang="en-US" dirty="0"/>
              <a:t>Kina: 3 </a:t>
            </a:r>
            <a:r>
              <a:rPr lang="en-US" dirty="0" err="1"/>
              <a:t>måneders</a:t>
            </a:r>
            <a:r>
              <a:rPr lang="en-US" dirty="0"/>
              <a:t> “</a:t>
            </a:r>
            <a:r>
              <a:rPr lang="en-US" dirty="0" err="1"/>
              <a:t>våpenhvile</a:t>
            </a:r>
            <a:r>
              <a:rPr lang="en-US" dirty="0"/>
              <a:t>”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desember</a:t>
            </a:r>
            <a:r>
              <a:rPr lang="en-US" dirty="0"/>
              <a:t> 2018</a:t>
            </a:r>
          </a:p>
          <a:p>
            <a:r>
              <a:rPr lang="en-US" dirty="0"/>
              <a:t>Trump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tilsynelatende</a:t>
            </a:r>
            <a:r>
              <a:rPr lang="en-US" dirty="0"/>
              <a:t> for </a:t>
            </a:r>
            <a:r>
              <a:rPr lang="en-US" dirty="0" err="1"/>
              <a:t>frihandel</a:t>
            </a:r>
            <a:r>
              <a:rPr lang="en-US" dirty="0"/>
              <a:t> og </a:t>
            </a:r>
            <a:r>
              <a:rPr lang="en-US" dirty="0" err="1"/>
              <a:t>proteksjonisme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samme</a:t>
            </a:r>
            <a:r>
              <a:rPr lang="en-US" dirty="0"/>
              <a:t> </a:t>
            </a:r>
            <a:r>
              <a:rPr lang="en-US" dirty="0" err="1"/>
              <a:t>tid</a:t>
            </a:r>
            <a:endParaRPr lang="en-US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5937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A75826-722C-4EAB-9976-6000BF1F1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USAs handelsunderskudd: Ikke et Kina-problem</a:t>
            </a:r>
            <a:endParaRPr lang="nb-NO" sz="1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DD0633E-2B62-4484-8656-52B72552382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/>
              <a:t>Figur: Handel med varer, net trade ratios </a:t>
            </a:r>
            <a:r>
              <a:rPr lang="nb-NO" sz="1300" dirty="0"/>
              <a:t>(fra Melchior 2018)</a:t>
            </a:r>
          </a:p>
          <a:p>
            <a:pPr lvl="1"/>
            <a:r>
              <a:rPr lang="nb-NO" dirty="0"/>
              <a:t>100*(x-m)/(x+m)</a:t>
            </a:r>
          </a:p>
          <a:p>
            <a:pPr lvl="1"/>
            <a:r>
              <a:rPr lang="nb-NO" dirty="0"/>
              <a:t>Mellom -100 og 100</a:t>
            </a:r>
          </a:p>
          <a:p>
            <a:r>
              <a:rPr lang="nb-NO" dirty="0"/>
              <a:t>2017: Kina 37% av underskuddet for varer</a:t>
            </a:r>
          </a:p>
          <a:p>
            <a:r>
              <a:rPr lang="nb-NO" dirty="0"/>
              <a:t>Men det relative forhold er nesten det samme med og uten Kina</a:t>
            </a:r>
          </a:p>
          <a:p>
            <a:r>
              <a:rPr lang="nb-NO" dirty="0"/>
              <a:t>Dvs. underskuddet er ikke noe spesielt med Kina</a:t>
            </a:r>
          </a:p>
          <a:p>
            <a:r>
              <a:rPr lang="nb-NO" dirty="0"/>
              <a:t>Underskudd med «alle»</a:t>
            </a:r>
          </a:p>
          <a:p>
            <a:r>
              <a:rPr lang="nb-NO" dirty="0"/>
              <a:t>Underskuddet med Kina har blitt større p.g.a. Kinas vekst, ikke fordi Kina «jukser» mer</a:t>
            </a:r>
          </a:p>
          <a:p>
            <a:endParaRPr lang="nb-NO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31CCCD1-74CA-4CDB-859E-14400EC7AB5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37147" y="1562100"/>
            <a:ext cx="3810370" cy="448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4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54299" y="533742"/>
            <a:ext cx="7886700" cy="1006734"/>
          </a:xfrm>
        </p:spPr>
        <p:txBody>
          <a:bodyPr>
            <a:normAutofit fontScale="90000"/>
          </a:bodyPr>
          <a:lstStyle/>
          <a:p>
            <a:r>
              <a:rPr lang="nb-NO" dirty="0"/>
              <a:t>USA har importert «for mye», og eksporten til Asia har sviktet. </a:t>
            </a:r>
            <a:r>
              <a:rPr lang="nb-NO" sz="1800" dirty="0"/>
              <a:t>Tabell: Endringer fra 1995 til 2015</a:t>
            </a:r>
            <a:r>
              <a:rPr lang="nb-NO" dirty="0"/>
              <a:t> </a:t>
            </a:r>
            <a:r>
              <a:rPr lang="nb-NO" sz="1600" dirty="0"/>
              <a:t>(verdenshandelen=100)</a:t>
            </a:r>
            <a:br>
              <a:rPr lang="nb-NO" sz="1600" dirty="0"/>
            </a:br>
            <a:br>
              <a:rPr lang="nb-NO" dirty="0"/>
            </a:br>
            <a:r>
              <a:rPr lang="nb-NO" sz="1400" dirty="0"/>
              <a:t>(Kilde: Melchior, 2018)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746757" y="1952786"/>
          <a:ext cx="7701784" cy="39830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4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4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0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0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08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08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0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08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16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16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2380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58726">
                <a:tc gridSpan="1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Change from 1995 to 2015 (change in total world trade in goods = 100):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144">
                <a:tc rowSpan="2"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nb-NO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Exporting region</a:t>
                      </a:r>
                      <a:endParaRPr lang="nb-NO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889">
                <a:tc gridSpan="2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North 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+mn-lt"/>
                        </a:rPr>
                        <a:t>Asia/</a:t>
                      </a:r>
                    </a:p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+mn-lt"/>
                        </a:rPr>
                        <a:t>Pacific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+mn-lt"/>
                        </a:rPr>
                        <a:t>West Europe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+mn-lt"/>
                        </a:rPr>
                        <a:t>Latin </a:t>
                      </a:r>
                    </a:p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+mn-lt"/>
                        </a:rPr>
                        <a:t>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+mn-lt"/>
                        </a:rPr>
                        <a:t>Mid. </a:t>
                      </a:r>
                    </a:p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+mn-lt"/>
                        </a:rPr>
                        <a:t>East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+mn-lt"/>
                        </a:rPr>
                        <a:t>Africa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+mn-lt"/>
                        </a:rPr>
                        <a:t>East Europe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+mn-lt"/>
                        </a:rPr>
                        <a:t>World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957"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Importing region</a:t>
                      </a:r>
                      <a:endParaRPr lang="nb-NO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North 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957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 dirty="0">
                          <a:effectLst/>
                          <a:latin typeface="+mn-lt"/>
                        </a:rPr>
                        <a:t>Asia/Pacific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269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1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283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 dirty="0">
                          <a:effectLst/>
                          <a:latin typeface="+mn-lt"/>
                        </a:rPr>
                        <a:t>West Europe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957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Latin 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280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957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M East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273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+mn-lt"/>
                        </a:rPr>
                        <a:t>199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253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276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957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 dirty="0">
                          <a:effectLst/>
                          <a:latin typeface="+mn-lt"/>
                        </a:rPr>
                        <a:t>Africa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216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280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4283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East Europe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306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331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957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World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+mn-lt"/>
                        </a:rPr>
                        <a:t>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1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37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lys_4_3_engl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ys_4_3" id="{FA1B3906-8594-4368-BCE1-B86DADD636E9}" vid="{5C48A111-B7BB-45E0-88CA-3A7929A27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lys_4_3_english</Template>
  <TotalTime>2072</TotalTime>
  <Words>2975</Words>
  <Application>Microsoft Office PowerPoint</Application>
  <PresentationFormat>On-screen Show (4:3)</PresentationFormat>
  <Paragraphs>388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Meta Offc Pro</vt:lpstr>
      <vt:lpstr>Meta Offc Pro Book</vt:lpstr>
      <vt:lpstr>Times New Roman</vt:lpstr>
      <vt:lpstr>lys_4_3_english</vt:lpstr>
      <vt:lpstr>Trumps handelskrig: innhold og konsekvenser </vt:lpstr>
      <vt:lpstr>Innhold</vt:lpstr>
      <vt:lpstr>Noen kilder/referanser</vt:lpstr>
      <vt:lpstr>Hovedbudskap i Trumps handelspolitikk </vt:lpstr>
      <vt:lpstr>Hvor kom Trumps proteksjonisme fra?</vt:lpstr>
      <vt:lpstr>Ideologien: Death by China (Peter Navarro) http://www.pstc.org/files/public/deathbychina_peternavarro2012.pdf </vt:lpstr>
      <vt:lpstr>Et motsetningsfylt budskap</vt:lpstr>
      <vt:lpstr>USAs handelsunderskudd: Ikke et Kina-problem</vt:lpstr>
      <vt:lpstr>USA har importert «for mye», og eksporten til Asia har sviktet. Tabell: Endringer fra 1995 til 2015 (verdenshandelen=100)  (Kilde: Melchior, 2018)</vt:lpstr>
      <vt:lpstr>Er det noe i kritikken fra Trump?</vt:lpstr>
      <vt:lpstr>Kinas track record</vt:lpstr>
      <vt:lpstr>Kronologi – Trumps handelspolitikk</vt:lpstr>
      <vt:lpstr>Relativ betydning i handelen, 2017 (basert på tall fra WITS/COMTRADE)</vt:lpstr>
      <vt:lpstr>Reforhandling av NAFTA → USMCA</vt:lpstr>
      <vt:lpstr>USMCA forts. – mest regelendringer</vt:lpstr>
      <vt:lpstr>Tollen på stål og aluminium (mars 2018)</vt:lpstr>
      <vt:lpstr>Stål/alu – et kaos av klagesaker i WTO</vt:lpstr>
      <vt:lpstr>Toll på import av biler neste?</vt:lpstr>
      <vt:lpstr>Kina-tollen: Handelskrig for alvor</vt:lpstr>
      <vt:lpstr>USA-Kina: Blir det en løsning?</vt:lpstr>
      <vt:lpstr>Problemene tårner seg opp i WTO</vt:lpstr>
      <vt:lpstr>WTO: USAs trenering av dommeroppnevning</vt:lpstr>
      <vt:lpstr>WTO – hvem skal ut?</vt:lpstr>
      <vt:lpstr>Kortversjonen; hva skjer</vt:lpstr>
      <vt:lpstr>Økonomiske virkninger: Er Trumps bekymringer reelle?</vt:lpstr>
      <vt:lpstr>Trumps frykt har et grunnlag, men hva er løsningen?</vt:lpstr>
      <vt:lpstr>Virkninger for USA av handelskrig (med alle land) (basert på Melchior 2018: Reciprocity in trade policy, foredrag Universitetet i Lund)</vt:lpstr>
      <vt:lpstr>Handelskrig: Virkninger for andre land</vt:lpstr>
      <vt:lpstr>Internasjonale verdikjeder – ikke lenger nasjonale produksjonssystemer Figur basert på OECD-WTO’s TiVA database </vt:lpstr>
      <vt:lpstr>Verdikjeder – handelspolitikken får nye effekter</vt:lpstr>
      <vt:lpstr>Virkninger av Trumps handelspolitikk for Norge</vt:lpstr>
    </vt:vector>
  </TitlesOfParts>
  <Company>MFA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TTIP – manufacturing</dc:title>
  <dc:creator>Arne Melchior</dc:creator>
  <cp:lastModifiedBy>Arne Melchior</cp:lastModifiedBy>
  <cp:revision>174</cp:revision>
  <cp:lastPrinted>2018-06-11T08:33:20Z</cp:lastPrinted>
  <dcterms:created xsi:type="dcterms:W3CDTF">2016-06-12T13:26:33Z</dcterms:created>
  <dcterms:modified xsi:type="dcterms:W3CDTF">2019-01-07T10:29:20Z</dcterms:modified>
</cp:coreProperties>
</file>