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media1.jpg" ContentType="vide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2" r:id="rId3"/>
    <p:sldId id="301" r:id="rId4"/>
    <p:sldId id="300" r:id="rId5"/>
    <p:sldId id="257" r:id="rId6"/>
    <p:sldId id="258" r:id="rId7"/>
    <p:sldId id="259" r:id="rId8"/>
    <p:sldId id="260" r:id="rId9"/>
    <p:sldId id="261" r:id="rId10"/>
    <p:sldId id="262" r:id="rId11"/>
    <p:sldId id="263" r:id="rId12"/>
    <p:sldId id="265" r:id="rId13"/>
    <p:sldId id="266" r:id="rId14"/>
    <p:sldId id="267" r:id="rId15"/>
    <p:sldId id="268" r:id="rId16"/>
    <p:sldId id="269" r:id="rId17"/>
    <p:sldId id="303" r:id="rId18"/>
    <p:sldId id="270" r:id="rId19"/>
    <p:sldId id="292" r:id="rId20"/>
    <p:sldId id="291" r:id="rId21"/>
    <p:sldId id="271" r:id="rId22"/>
    <p:sldId id="272" r:id="rId23"/>
    <p:sldId id="273" r:id="rId24"/>
    <p:sldId id="274" r:id="rId25"/>
    <p:sldId id="275" r:id="rId26"/>
    <p:sldId id="276"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9" r:id="rId40"/>
    <p:sldId id="290" r:id="rId41"/>
    <p:sldId id="293" r:id="rId42"/>
    <p:sldId id="294" r:id="rId43"/>
    <p:sldId id="295" r:id="rId44"/>
    <p:sldId id="296" r:id="rId45"/>
    <p:sldId id="297" r:id="rId46"/>
    <p:sldId id="298" r:id="rId47"/>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233"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7882910E-F1A5-5A48-862D-E45E56C907CE}" type="datetimeFigureOut">
              <a:rPr lang="nb-NO" smtClean="0"/>
              <a:t>04.05.2018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194975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882910E-F1A5-5A48-862D-E45E56C907CE}" type="datetimeFigureOut">
              <a:rPr lang="nb-NO" smtClean="0"/>
              <a:t>04.05.2018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209536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882910E-F1A5-5A48-862D-E45E56C907CE}" type="datetimeFigureOut">
              <a:rPr lang="nb-NO" smtClean="0"/>
              <a:t>04.05.2018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160224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882910E-F1A5-5A48-862D-E45E56C907CE}" type="datetimeFigureOut">
              <a:rPr lang="nb-NO" smtClean="0"/>
              <a:t>04.05.2018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14340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882910E-F1A5-5A48-862D-E45E56C907CE}" type="datetimeFigureOut">
              <a:rPr lang="nb-NO" smtClean="0"/>
              <a:t>04.05.2018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31780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882910E-F1A5-5A48-862D-E45E56C907CE}" type="datetimeFigureOut">
              <a:rPr lang="nb-NO" smtClean="0"/>
              <a:t>04.05.2018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305428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882910E-F1A5-5A48-862D-E45E56C907CE}" type="datetimeFigureOut">
              <a:rPr lang="nb-NO" smtClean="0"/>
              <a:t>04.05.2018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95977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882910E-F1A5-5A48-862D-E45E56C907CE}" type="datetimeFigureOut">
              <a:rPr lang="nb-NO" smtClean="0"/>
              <a:t>04.05.2018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398495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882910E-F1A5-5A48-862D-E45E56C907CE}" type="datetimeFigureOut">
              <a:rPr lang="nb-NO" smtClean="0"/>
              <a:t>04.05.2018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60920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882910E-F1A5-5A48-862D-E45E56C907CE}" type="datetimeFigureOut">
              <a:rPr lang="nb-NO" smtClean="0"/>
              <a:t>04.05.2018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368096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882910E-F1A5-5A48-862D-E45E56C907CE}" type="datetimeFigureOut">
              <a:rPr lang="nb-NO" smtClean="0"/>
              <a:t>04.05.2018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5A1AC8-1A56-5A45-8FD8-154CA3176172}" type="slidenum">
              <a:rPr lang="nb-NO" smtClean="0"/>
              <a:t>‹#›</a:t>
            </a:fld>
            <a:endParaRPr lang="nb-NO"/>
          </a:p>
        </p:txBody>
      </p:sp>
    </p:spTree>
    <p:extLst>
      <p:ext uri="{BB962C8B-B14F-4D97-AF65-F5344CB8AC3E}">
        <p14:creationId xmlns:p14="http://schemas.microsoft.com/office/powerpoint/2010/main" val="272609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2910E-F1A5-5A48-862D-E45E56C907CE}" type="datetimeFigureOut">
              <a:rPr lang="nb-NO" smtClean="0"/>
              <a:t>04.05.2018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A1AC8-1A56-5A45-8FD8-154CA3176172}" type="slidenum">
              <a:rPr lang="nb-NO" smtClean="0"/>
              <a:t>‹#›</a:t>
            </a:fld>
            <a:endParaRPr lang="nb-NO"/>
          </a:p>
        </p:txBody>
      </p:sp>
    </p:spTree>
    <p:extLst>
      <p:ext uri="{BB962C8B-B14F-4D97-AF65-F5344CB8AC3E}">
        <p14:creationId xmlns:p14="http://schemas.microsoft.com/office/powerpoint/2010/main" val="85811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jpg"/><Relationship Id="rId1" Type="http://schemas.microsoft.com/office/2007/relationships/media" Target="../media/media1.jpg"/><Relationship Id="rId5" Type="http://schemas.openxmlformats.org/officeDocument/2006/relationships/image" Target="../media/image11.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Finland 1809-2017</a:t>
            </a:r>
          </a:p>
        </p:txBody>
      </p:sp>
      <p:sp>
        <p:nvSpPr>
          <p:cNvPr id="3" name="Undertittel 2"/>
          <p:cNvSpPr>
            <a:spLocks noGrp="1"/>
          </p:cNvSpPr>
          <p:nvPr>
            <p:ph type="subTitle" idx="1"/>
          </p:nvPr>
        </p:nvSpPr>
        <p:spPr/>
        <p:txBody>
          <a:bodyPr/>
          <a:lstStyle/>
          <a:p>
            <a:r>
              <a:rPr lang="nb-NO" dirty="0"/>
              <a:t>Et land og en nasjon stiger frem,</a:t>
            </a:r>
          </a:p>
          <a:p>
            <a:r>
              <a:rPr lang="nb-NO" dirty="0"/>
              <a:t>mot alle odds</a:t>
            </a:r>
          </a:p>
        </p:txBody>
      </p:sp>
    </p:spTree>
    <p:extLst>
      <p:ext uri="{BB962C8B-B14F-4D97-AF65-F5344CB8AC3E}">
        <p14:creationId xmlns:p14="http://schemas.microsoft.com/office/powerpoint/2010/main" val="304537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Gustav Adolf (1594-1632)</a:t>
            </a:r>
          </a:p>
        </p:txBody>
      </p:sp>
      <p:sp>
        <p:nvSpPr>
          <p:cNvPr id="3" name="Plassholder for innhold 2"/>
          <p:cNvSpPr>
            <a:spLocks noGrp="1"/>
          </p:cNvSpPr>
          <p:nvPr>
            <p:ph idx="1"/>
          </p:nvPr>
        </p:nvSpPr>
        <p:spPr/>
        <p:txBody>
          <a:bodyPr/>
          <a:lstStyle/>
          <a:p>
            <a:r>
              <a:rPr lang="nb-NO" dirty="0"/>
              <a:t>Sverige blir stormakt under 30-årskrigen (1618-1648)</a:t>
            </a:r>
          </a:p>
          <a:p>
            <a:r>
              <a:rPr lang="nb-NO" dirty="0"/>
              <a:t>Finsk lett kavaleri</a:t>
            </a:r>
          </a:p>
          <a:p>
            <a:r>
              <a:rPr lang="nb-NO" dirty="0"/>
              <a:t>Hakka </a:t>
            </a:r>
            <a:r>
              <a:rPr lang="nb-NO" dirty="0" err="1"/>
              <a:t>päälle</a:t>
            </a:r>
            <a:endParaRPr lang="nb-NO" dirty="0"/>
          </a:p>
          <a:p>
            <a:endParaRPr lang="nb-NO" dirty="0"/>
          </a:p>
          <a:p>
            <a:endParaRPr lang="nb-NO" dirty="0"/>
          </a:p>
        </p:txBody>
      </p:sp>
    </p:spTree>
    <p:extLst>
      <p:ext uri="{BB962C8B-B14F-4D97-AF65-F5344CB8AC3E}">
        <p14:creationId xmlns:p14="http://schemas.microsoft.com/office/powerpoint/2010/main" val="3991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Hakkapeliitta</a:t>
            </a:r>
            <a:endParaRPr lang="nb-NO" dirty="0"/>
          </a:p>
        </p:txBody>
      </p:sp>
      <p:pic>
        <p:nvPicPr>
          <p:cNvPr id="4" name="Plassholder for innhold 3" descr="Nokian-HKPL-R2-SUV.jpg"/>
          <p:cNvPicPr>
            <a:picLocks noGrp="1" noChangeAspect="1"/>
          </p:cNvPicPr>
          <p:nvPr>
            <p:ph idx="1"/>
          </p:nvPr>
        </p:nvPicPr>
        <p:blipFill>
          <a:blip r:embed="rId2">
            <a:extLst>
              <a:ext uri="{28A0092B-C50C-407E-A947-70E740481C1C}">
                <a14:useLocalDpi xmlns:a14="http://schemas.microsoft.com/office/drawing/2010/main" val="0"/>
              </a:ext>
            </a:extLst>
          </a:blip>
          <a:srcRect t="32193" b="32193"/>
          <a:stretch>
            <a:fillRect/>
          </a:stretch>
        </p:blipFill>
        <p:spPr/>
      </p:pic>
    </p:spTree>
    <p:extLst>
      <p:ext uri="{BB962C8B-B14F-4D97-AF65-F5344CB8AC3E}">
        <p14:creationId xmlns:p14="http://schemas.microsoft.com/office/powerpoint/2010/main" val="423092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hakk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8" y="239059"/>
            <a:ext cx="10354237" cy="6275294"/>
          </a:xfrm>
          <a:prstGeom prst="rect">
            <a:avLst/>
          </a:prstGeom>
        </p:spPr>
      </p:pic>
    </p:spTree>
    <p:extLst>
      <p:ext uri="{BB962C8B-B14F-4D97-AF65-F5344CB8AC3E}">
        <p14:creationId xmlns:p14="http://schemas.microsoft.com/office/powerpoint/2010/main" val="76358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1700-tallet</a:t>
            </a:r>
          </a:p>
        </p:txBody>
      </p:sp>
      <p:sp>
        <p:nvSpPr>
          <p:cNvPr id="3" name="Plassholder for innhold 2"/>
          <p:cNvSpPr>
            <a:spLocks noGrp="1"/>
          </p:cNvSpPr>
          <p:nvPr>
            <p:ph idx="1"/>
          </p:nvPr>
        </p:nvSpPr>
        <p:spPr/>
        <p:txBody>
          <a:bodyPr>
            <a:normAutofit lnSpcReduction="10000"/>
          </a:bodyPr>
          <a:lstStyle/>
          <a:p>
            <a:r>
              <a:rPr lang="nb-NO" dirty="0"/>
              <a:t>Den store nordiske krig innledet prosessen som i 1809 gjorde Finland til storfyrstedømme under Russland</a:t>
            </a:r>
          </a:p>
          <a:p>
            <a:r>
              <a:rPr lang="nb-NO" dirty="0"/>
              <a:t>Svensk nederlag, østlige deler av Finland innlemmet i Russland</a:t>
            </a:r>
          </a:p>
          <a:p>
            <a:r>
              <a:rPr lang="nb-NO" dirty="0"/>
              <a:t>Flere kriger Sverige-Russland, 1741-43, 1788-90, 1808-09</a:t>
            </a:r>
          </a:p>
          <a:p>
            <a:r>
              <a:rPr lang="nb-NO" dirty="0"/>
              <a:t>Freden i Tilsit, (1807) Napoleon og Aleksander I, enige om at Russland skulle få frie hender </a:t>
            </a:r>
          </a:p>
        </p:txBody>
      </p:sp>
    </p:spTree>
    <p:extLst>
      <p:ext uri="{BB962C8B-B14F-4D97-AF65-F5344CB8AC3E}">
        <p14:creationId xmlns:p14="http://schemas.microsoft.com/office/powerpoint/2010/main" val="263477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Gustav 3. s statsskikk 1772</a:t>
            </a:r>
          </a:p>
        </p:txBody>
      </p:sp>
      <p:sp>
        <p:nvSpPr>
          <p:cNvPr id="7" name="Plassholder for innhold 6"/>
          <p:cNvSpPr>
            <a:spLocks noGrp="1"/>
          </p:cNvSpPr>
          <p:nvPr>
            <p:ph idx="1"/>
          </p:nvPr>
        </p:nvSpPr>
        <p:spPr/>
        <p:txBody>
          <a:bodyPr/>
          <a:lstStyle/>
          <a:p>
            <a:r>
              <a:rPr lang="nb-NO" dirty="0"/>
              <a:t>Kupp – sterkt monarkistisk styre</a:t>
            </a:r>
          </a:p>
          <a:p>
            <a:r>
              <a:rPr lang="nb-NO" dirty="0"/>
              <a:t>Forenings- og </a:t>
            </a:r>
            <a:r>
              <a:rPr lang="nb-NO" dirty="0" err="1"/>
              <a:t>sikkerhetsakten</a:t>
            </a:r>
            <a:r>
              <a:rPr lang="nb-NO" dirty="0"/>
              <a:t> 1789</a:t>
            </a:r>
          </a:p>
          <a:p>
            <a:r>
              <a:rPr lang="nb-NO" dirty="0"/>
              <a:t>Viktig i 1809 og fremover for Finlands særstilling </a:t>
            </a:r>
          </a:p>
          <a:p>
            <a:r>
              <a:rPr lang="nb-NO" dirty="0"/>
              <a:t>Aleksander 1, ved landdagen (stenderforsamlingen) i Borgå/</a:t>
            </a:r>
            <a:r>
              <a:rPr lang="nb-NO" dirty="0" err="1"/>
              <a:t>Porvoo</a:t>
            </a:r>
            <a:endParaRPr lang="nb-NO" dirty="0"/>
          </a:p>
          <a:p>
            <a:r>
              <a:rPr lang="nb-NO" dirty="0"/>
              <a:t>Godtok å være konstitusjonell monark, storfyrste av Finland</a:t>
            </a:r>
          </a:p>
          <a:p>
            <a:endParaRPr lang="nb-NO" dirty="0"/>
          </a:p>
        </p:txBody>
      </p:sp>
    </p:spTree>
    <p:extLst>
      <p:ext uri="{BB962C8B-B14F-4D97-AF65-F5344CB8AC3E}">
        <p14:creationId xmlns:p14="http://schemas.microsoft.com/office/powerpoint/2010/main" val="247318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1800-tallet</a:t>
            </a:r>
          </a:p>
        </p:txBody>
      </p:sp>
      <p:sp>
        <p:nvSpPr>
          <p:cNvPr id="3" name="Plassholder for innhold 2"/>
          <p:cNvSpPr>
            <a:spLocks noGrp="1"/>
          </p:cNvSpPr>
          <p:nvPr>
            <p:ph idx="1"/>
          </p:nvPr>
        </p:nvSpPr>
        <p:spPr/>
        <p:txBody>
          <a:bodyPr>
            <a:normAutofit fontScale="92500"/>
          </a:bodyPr>
          <a:lstStyle/>
          <a:p>
            <a:r>
              <a:rPr lang="nb-NO" dirty="0"/>
              <a:t>Finsk ”regjering”, Senatet </a:t>
            </a:r>
          </a:p>
          <a:p>
            <a:r>
              <a:rPr lang="nb-NO" dirty="0"/>
              <a:t>Generalguvernør styrte forbindelsene mellom storfyrstedømmet og storfyrste, I Finland</a:t>
            </a:r>
          </a:p>
          <a:p>
            <a:r>
              <a:rPr lang="nb-NO" dirty="0"/>
              <a:t>Ministerstatssekretær i St. Petersburg forela finske saker for storfyrsten</a:t>
            </a:r>
          </a:p>
          <a:p>
            <a:r>
              <a:rPr lang="nb-NO" dirty="0"/>
              <a:t>Landdagen settes til side</a:t>
            </a:r>
          </a:p>
          <a:p>
            <a:r>
              <a:rPr lang="nb-NO" dirty="0"/>
              <a:t>Finsk økonomi utvikles</a:t>
            </a:r>
          </a:p>
          <a:p>
            <a:r>
              <a:rPr lang="nb-NO" dirty="0"/>
              <a:t>Språkstrid – </a:t>
            </a:r>
            <a:r>
              <a:rPr lang="nb-NO" dirty="0" err="1"/>
              <a:t>forfinskning</a:t>
            </a:r>
            <a:r>
              <a:rPr lang="nb-NO" dirty="0"/>
              <a:t> og nasjonalitetsfølelse</a:t>
            </a:r>
          </a:p>
        </p:txBody>
      </p:sp>
    </p:spTree>
    <p:extLst>
      <p:ext uri="{BB962C8B-B14F-4D97-AF65-F5344CB8AC3E}">
        <p14:creationId xmlns:p14="http://schemas.microsoft.com/office/powerpoint/2010/main" val="247049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Selvstyret vokser</a:t>
            </a:r>
          </a:p>
        </p:txBody>
      </p:sp>
      <p:sp>
        <p:nvSpPr>
          <p:cNvPr id="3" name="Plassholder for innhold 2"/>
          <p:cNvSpPr>
            <a:spLocks noGrp="1"/>
          </p:cNvSpPr>
          <p:nvPr>
            <p:ph idx="1"/>
          </p:nvPr>
        </p:nvSpPr>
        <p:spPr/>
        <p:txBody>
          <a:bodyPr>
            <a:normAutofit lnSpcReduction="10000"/>
          </a:bodyPr>
          <a:lstStyle/>
          <a:p>
            <a:r>
              <a:rPr lang="nb-NO" dirty="0"/>
              <a:t>Tollgrense til Russland</a:t>
            </a:r>
          </a:p>
          <a:p>
            <a:r>
              <a:rPr lang="nb-NO" dirty="0"/>
              <a:t>Bare borgere av </a:t>
            </a:r>
            <a:r>
              <a:rPr lang="nb-NO" dirty="0" err="1"/>
              <a:t>Gammelfinland</a:t>
            </a:r>
            <a:r>
              <a:rPr lang="nb-NO" dirty="0"/>
              <a:t> (1721 og 1743 avstått) fikk rettigheter som finske borgere</a:t>
            </a:r>
          </a:p>
          <a:p>
            <a:r>
              <a:rPr lang="nb-NO" dirty="0"/>
              <a:t>Kultureliten </a:t>
            </a:r>
            <a:r>
              <a:rPr lang="nb-NO" dirty="0" err="1"/>
              <a:t>forfinskes</a:t>
            </a:r>
            <a:r>
              <a:rPr lang="nb-NO" dirty="0"/>
              <a:t> i romantikkens ånd</a:t>
            </a:r>
          </a:p>
          <a:p>
            <a:r>
              <a:rPr lang="nb-NO" dirty="0" err="1"/>
              <a:t>Yrjø</a:t>
            </a:r>
            <a:r>
              <a:rPr lang="nb-NO" dirty="0"/>
              <a:t> </a:t>
            </a:r>
            <a:r>
              <a:rPr lang="nb-NO" dirty="0" err="1"/>
              <a:t>Yrjø-Koskinen</a:t>
            </a:r>
            <a:r>
              <a:rPr lang="nb-NO" dirty="0"/>
              <a:t> (Georg </a:t>
            </a:r>
            <a:r>
              <a:rPr lang="nb-NO" dirty="0" err="1"/>
              <a:t>Forsman</a:t>
            </a:r>
            <a:r>
              <a:rPr lang="nb-NO" dirty="0"/>
              <a:t>) fennomanibevegelsen</a:t>
            </a:r>
          </a:p>
          <a:p>
            <a:r>
              <a:rPr lang="nb-NO" dirty="0"/>
              <a:t>Kultur – Kalevala (1835), likestilling med svensk 1863, forfattere Kivi (7 brødre)</a:t>
            </a:r>
          </a:p>
        </p:txBody>
      </p:sp>
    </p:spTree>
    <p:extLst>
      <p:ext uri="{BB962C8B-B14F-4D97-AF65-F5344CB8AC3E}">
        <p14:creationId xmlns:p14="http://schemas.microsoft.com/office/powerpoint/2010/main" val="21611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torfinland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23" y="358588"/>
            <a:ext cx="7993529" cy="6096000"/>
          </a:xfrm>
          <a:prstGeom prst="rect">
            <a:avLst/>
          </a:prstGeom>
        </p:spPr>
      </p:pic>
    </p:spTree>
    <p:extLst>
      <p:ext uri="{BB962C8B-B14F-4D97-AF65-F5344CB8AC3E}">
        <p14:creationId xmlns:p14="http://schemas.microsoft.com/office/powerpoint/2010/main" val="259057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Russifiseringsprosess</a:t>
            </a:r>
          </a:p>
        </p:txBody>
      </p:sp>
      <p:sp>
        <p:nvSpPr>
          <p:cNvPr id="3" name="Plassholder for innhold 2"/>
          <p:cNvSpPr>
            <a:spLocks noGrp="1"/>
          </p:cNvSpPr>
          <p:nvPr>
            <p:ph idx="1"/>
          </p:nvPr>
        </p:nvSpPr>
        <p:spPr/>
        <p:txBody>
          <a:bodyPr>
            <a:normAutofit/>
          </a:bodyPr>
          <a:lstStyle/>
          <a:p>
            <a:r>
              <a:rPr lang="nb-NO" dirty="0"/>
              <a:t>Russisk nasjonalisme – press på Finlands særstilling fra 1890-tallet</a:t>
            </a:r>
          </a:p>
          <a:p>
            <a:r>
              <a:rPr lang="nb-NO" dirty="0"/>
              <a:t>Generalguvernør Nikolai Bobrikov (1898)</a:t>
            </a:r>
          </a:p>
          <a:p>
            <a:r>
              <a:rPr lang="nb-NO" dirty="0" err="1"/>
              <a:t>Februarmanifestet</a:t>
            </a:r>
            <a:r>
              <a:rPr lang="nb-NO" dirty="0"/>
              <a:t> 1899, lovgivningsrett overført til Russland, pressesensur, politikontroll, forsamlingsfrihet innskrenket, forberedt russifisering av universiteter, skoler, embetsverk</a:t>
            </a:r>
          </a:p>
        </p:txBody>
      </p:sp>
    </p:spTree>
    <p:extLst>
      <p:ext uri="{BB962C8B-B14F-4D97-AF65-F5344CB8AC3E}">
        <p14:creationId xmlns:p14="http://schemas.microsoft.com/office/powerpoint/2010/main" val="329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Is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0"/>
            <a:ext cx="4876977" cy="6858000"/>
          </a:xfrm>
          <a:prstGeom prst="rect">
            <a:avLst/>
          </a:prstGeom>
        </p:spPr>
      </p:pic>
    </p:spTree>
    <p:extLst>
      <p:ext uri="{BB962C8B-B14F-4D97-AF65-F5344CB8AC3E}">
        <p14:creationId xmlns:p14="http://schemas.microsoft.com/office/powerpoint/2010/main" val="62819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Finlands og EUs nordligste punkt</a:t>
            </a:r>
          </a:p>
        </p:txBody>
      </p:sp>
      <p:pic>
        <p:nvPicPr>
          <p:cNvPr id="7" name="Plassholder for bilde 6" descr="IMG_0309 (1).jpg"/>
          <p:cNvPicPr>
            <a:picLocks noGrp="1" noChangeAspect="1"/>
          </p:cNvPicPr>
          <p:nvPr>
            <p:ph type="pic" idx="1"/>
          </p:nvPr>
        </p:nvPicPr>
        <p:blipFill>
          <a:blip r:embed="rId2">
            <a:extLst>
              <a:ext uri="{28A0092B-C50C-407E-A947-70E740481C1C}">
                <a14:useLocalDpi xmlns:a14="http://schemas.microsoft.com/office/drawing/2010/main" val="0"/>
              </a:ext>
            </a:extLst>
          </a:blip>
          <a:srcRect t="21875" b="21875"/>
          <a:stretch>
            <a:fillRect/>
          </a:stretch>
        </p:blipFill>
        <p:spPr/>
      </p:pic>
      <p:sp>
        <p:nvSpPr>
          <p:cNvPr id="6" name="Plassholder for tekst 5"/>
          <p:cNvSpPr>
            <a:spLocks noGrp="1"/>
          </p:cNvSpPr>
          <p:nvPr>
            <p:ph type="body" sz="half" idx="2"/>
          </p:nvPr>
        </p:nvSpPr>
        <p:spPr/>
        <p:txBody>
          <a:bodyPr/>
          <a:lstStyle/>
          <a:p>
            <a:r>
              <a:rPr lang="nb-NO" dirty="0"/>
              <a:t>70 grader 4 minutter 57 sekunder nord</a:t>
            </a:r>
          </a:p>
        </p:txBody>
      </p:sp>
    </p:spTree>
    <p:extLst>
      <p:ext uri="{BB962C8B-B14F-4D97-AF65-F5344CB8AC3E}">
        <p14:creationId xmlns:p14="http://schemas.microsoft.com/office/powerpoint/2010/main" val="394803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Edvard </a:t>
            </a:r>
            <a:r>
              <a:rPr lang="nb-NO" dirty="0" err="1"/>
              <a:t>Isto</a:t>
            </a:r>
            <a:r>
              <a:rPr lang="nb-NO" dirty="0"/>
              <a:t>. ”Angrepet”</a:t>
            </a:r>
          </a:p>
        </p:txBody>
      </p:sp>
      <p:sp>
        <p:nvSpPr>
          <p:cNvPr id="3" name="Plassholder for innhold 2"/>
          <p:cNvSpPr>
            <a:spLocks noGrp="1"/>
          </p:cNvSpPr>
          <p:nvPr>
            <p:ph idx="1"/>
          </p:nvPr>
        </p:nvSpPr>
        <p:spPr/>
        <p:txBody>
          <a:bodyPr/>
          <a:lstStyle/>
          <a:p>
            <a:r>
              <a:rPr lang="nb-NO" dirty="0"/>
              <a:t>Malt 1899</a:t>
            </a:r>
          </a:p>
          <a:p>
            <a:r>
              <a:rPr lang="nb-NO" dirty="0"/>
              <a:t>Den finske jomfru angripes av den russiske ørn</a:t>
            </a:r>
          </a:p>
          <a:p>
            <a:r>
              <a:rPr lang="nb-NO" dirty="0"/>
              <a:t>”Politisk maleri”, forsøk på å undertrykke</a:t>
            </a:r>
          </a:p>
          <a:p>
            <a:r>
              <a:rPr lang="nb-NO" dirty="0"/>
              <a:t> I reproduksjon over hele Finland, Sverige, Tyskland</a:t>
            </a:r>
          </a:p>
        </p:txBody>
      </p:sp>
    </p:spTree>
    <p:extLst>
      <p:ext uri="{BB962C8B-B14F-4D97-AF65-F5344CB8AC3E}">
        <p14:creationId xmlns:p14="http://schemas.microsoft.com/office/powerpoint/2010/main" val="179782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Protester</a:t>
            </a:r>
            <a:br>
              <a:rPr lang="nb-NO" dirty="0"/>
            </a:br>
            <a:endParaRPr lang="nb-NO" dirty="0"/>
          </a:p>
        </p:txBody>
      </p:sp>
      <p:sp>
        <p:nvSpPr>
          <p:cNvPr id="3" name="Plassholder for innhold 2"/>
          <p:cNvSpPr>
            <a:spLocks noGrp="1"/>
          </p:cNvSpPr>
          <p:nvPr>
            <p:ph idx="1"/>
          </p:nvPr>
        </p:nvSpPr>
        <p:spPr/>
        <p:txBody>
          <a:bodyPr>
            <a:normAutofit fontScale="92500"/>
          </a:bodyPr>
          <a:lstStyle/>
          <a:p>
            <a:r>
              <a:rPr lang="nb-NO" dirty="0"/>
              <a:t>593 000 underskrifter</a:t>
            </a:r>
          </a:p>
          <a:p>
            <a:r>
              <a:rPr lang="nb-NO" dirty="0"/>
              <a:t>Deputasjon til tsaren</a:t>
            </a:r>
          </a:p>
          <a:p>
            <a:r>
              <a:rPr lang="nb-NO" dirty="0"/>
              <a:t>Bjørnson/Ibsen/Nansen(Grieg/Sars bl.a. 1063</a:t>
            </a:r>
          </a:p>
          <a:p>
            <a:r>
              <a:rPr lang="nb-NO" dirty="0"/>
              <a:t>”Det lovlydige og plikttro finske folk må få bevare den forfatning, som det selv anser som en umistelig betingelse for landets fremgang og lykke, og i lys av hvilen det har </a:t>
            </a:r>
            <a:r>
              <a:rPr lang="nb-NO" dirty="0" err="1"/>
              <a:t>formaaet</a:t>
            </a:r>
            <a:r>
              <a:rPr lang="nb-NO" dirty="0"/>
              <a:t> at utvikle en kultur, der har </a:t>
            </a:r>
            <a:r>
              <a:rPr lang="nb-NO" dirty="0" err="1"/>
              <a:t>erhvervet</a:t>
            </a:r>
            <a:r>
              <a:rPr lang="nb-NO" dirty="0"/>
              <a:t> hele den </a:t>
            </a:r>
            <a:r>
              <a:rPr lang="nb-NO" dirty="0" err="1"/>
              <a:t>civiliserede</a:t>
            </a:r>
            <a:r>
              <a:rPr lang="nb-NO" dirty="0"/>
              <a:t> verdens aktelse og sympati.” (1899)</a:t>
            </a:r>
          </a:p>
        </p:txBody>
      </p:sp>
    </p:spTree>
    <p:extLst>
      <p:ext uri="{BB962C8B-B14F-4D97-AF65-F5344CB8AC3E}">
        <p14:creationId xmlns:p14="http://schemas.microsoft.com/office/powerpoint/2010/main" val="40269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Splittelse, attentat, revolusjon</a:t>
            </a:r>
          </a:p>
        </p:txBody>
      </p:sp>
      <p:sp>
        <p:nvSpPr>
          <p:cNvPr id="3" name="Plassholder for innhold 2"/>
          <p:cNvSpPr>
            <a:spLocks noGrp="1"/>
          </p:cNvSpPr>
          <p:nvPr>
            <p:ph idx="1"/>
          </p:nvPr>
        </p:nvSpPr>
        <p:spPr/>
        <p:txBody>
          <a:bodyPr/>
          <a:lstStyle/>
          <a:p>
            <a:r>
              <a:rPr lang="nb-NO" dirty="0"/>
              <a:t>Gammelfinner, ettergivenhetsmenn, ungfinner og svenskspråklige liberalister</a:t>
            </a:r>
          </a:p>
          <a:p>
            <a:r>
              <a:rPr lang="nb-NO" dirty="0" err="1"/>
              <a:t>Militærlov</a:t>
            </a:r>
            <a:r>
              <a:rPr lang="nb-NO" dirty="0"/>
              <a:t> 1901, finsk selvstendighet opphevet</a:t>
            </a:r>
          </a:p>
          <a:p>
            <a:r>
              <a:rPr lang="nb-NO" dirty="0"/>
              <a:t>Attentatet</a:t>
            </a:r>
          </a:p>
          <a:p>
            <a:r>
              <a:rPr lang="nb-NO" dirty="0"/>
              <a:t>1905 opprør</a:t>
            </a:r>
          </a:p>
          <a:p>
            <a:r>
              <a:rPr lang="nb-NO" dirty="0"/>
              <a:t>1906 </a:t>
            </a:r>
            <a:r>
              <a:rPr lang="nb-NO" dirty="0" err="1"/>
              <a:t>enkammerriksdag</a:t>
            </a:r>
            <a:r>
              <a:rPr lang="nb-NO" dirty="0"/>
              <a:t>, full stemmerett</a:t>
            </a:r>
          </a:p>
          <a:p>
            <a:endParaRPr lang="nb-NO" dirty="0"/>
          </a:p>
        </p:txBody>
      </p:sp>
    </p:spTree>
    <p:extLst>
      <p:ext uri="{BB962C8B-B14F-4D97-AF65-F5344CB8AC3E}">
        <p14:creationId xmlns:p14="http://schemas.microsoft.com/office/powerpoint/2010/main" val="319164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dirty="0"/>
              <a:t>Nikolai Bobrikov, Eugen Schauman 1904</a:t>
            </a:r>
          </a:p>
        </p:txBody>
      </p:sp>
      <p:sp>
        <p:nvSpPr>
          <p:cNvPr id="5" name="Plassholder for tekst 4"/>
          <p:cNvSpPr>
            <a:spLocks noGrp="1"/>
          </p:cNvSpPr>
          <p:nvPr>
            <p:ph type="body" idx="1"/>
          </p:nvPr>
        </p:nvSpPr>
        <p:spPr/>
        <p:txBody>
          <a:bodyPr/>
          <a:lstStyle/>
          <a:p>
            <a:r>
              <a:rPr lang="nb-NO" dirty="0"/>
              <a:t>Attentatet</a:t>
            </a:r>
          </a:p>
        </p:txBody>
      </p:sp>
      <p:pic>
        <p:nvPicPr>
          <p:cNvPr id="9" name="Plassholder for innhold 8" descr="bobrikov.jpg"/>
          <p:cNvPicPr>
            <a:picLocks noGrp="1" noChangeAspect="1"/>
          </p:cNvPicPr>
          <p:nvPr>
            <p:ph sz="half" idx="2"/>
          </p:nvPr>
        </p:nvPicPr>
        <p:blipFill>
          <a:blip r:embed="rId4">
            <a:extLst>
              <a:ext uri="{28A0092B-C50C-407E-A947-70E740481C1C}">
                <a14:useLocalDpi xmlns:a14="http://schemas.microsoft.com/office/drawing/2010/main" val="0"/>
              </a:ext>
            </a:extLst>
          </a:blip>
          <a:srcRect l="15878" r="15878"/>
          <a:stretch>
            <a:fillRect/>
          </a:stretch>
        </p:blipFill>
        <p:spPr/>
      </p:pic>
      <p:sp>
        <p:nvSpPr>
          <p:cNvPr id="7" name="Plassholder for tekst 6"/>
          <p:cNvSpPr>
            <a:spLocks noGrp="1"/>
          </p:cNvSpPr>
          <p:nvPr>
            <p:ph type="body" sz="quarter" idx="3"/>
          </p:nvPr>
        </p:nvSpPr>
        <p:spPr/>
        <p:txBody>
          <a:bodyPr/>
          <a:lstStyle/>
          <a:p>
            <a:r>
              <a:rPr lang="nb-NO" dirty="0"/>
              <a:t>Bobrikov og Schauman</a:t>
            </a:r>
          </a:p>
        </p:txBody>
      </p:sp>
      <p:pic>
        <p:nvPicPr>
          <p:cNvPr id="10" name="BobSch.jpg">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5"/>
          <a:stretch>
            <a:fillRect/>
          </a:stretch>
        </p:blipFill>
        <p:spPr>
          <a:xfrm>
            <a:off x="4645025" y="2640013"/>
            <a:ext cx="4041775" cy="3021012"/>
          </a:xfrm>
        </p:spPr>
      </p:pic>
    </p:spTree>
    <p:extLst>
      <p:ext uri="{BB962C8B-B14F-4D97-AF65-F5344CB8AC3E}">
        <p14:creationId xmlns:p14="http://schemas.microsoft.com/office/powerpoint/2010/main" val="2165732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1907-1917</a:t>
            </a:r>
          </a:p>
        </p:txBody>
      </p:sp>
      <p:sp>
        <p:nvSpPr>
          <p:cNvPr id="3" name="Plassholder for innhold 2"/>
          <p:cNvSpPr>
            <a:spLocks noGrp="1"/>
          </p:cNvSpPr>
          <p:nvPr>
            <p:ph idx="1"/>
          </p:nvPr>
        </p:nvSpPr>
        <p:spPr/>
        <p:txBody>
          <a:bodyPr/>
          <a:lstStyle/>
          <a:p>
            <a:r>
              <a:rPr lang="nb-NO" dirty="0"/>
              <a:t>Ny russifisering under Pjotr </a:t>
            </a:r>
            <a:r>
              <a:rPr lang="nb-NO" dirty="0" err="1"/>
              <a:t>Stolypin</a:t>
            </a:r>
            <a:r>
              <a:rPr lang="nb-NO" dirty="0"/>
              <a:t> (1907)</a:t>
            </a:r>
          </a:p>
          <a:p>
            <a:r>
              <a:rPr lang="nb-NO" dirty="0"/>
              <a:t>Finlands selvstendighet knebles, likerettsloven</a:t>
            </a:r>
          </a:p>
          <a:p>
            <a:r>
              <a:rPr lang="nb-NO" dirty="0"/>
              <a:t>Forfølgelse av embetsmenn</a:t>
            </a:r>
          </a:p>
          <a:p>
            <a:r>
              <a:rPr lang="nb-NO" dirty="0"/>
              <a:t>Det sosialdemokratiske parti (1899) styrkes</a:t>
            </a:r>
          </a:p>
          <a:p>
            <a:r>
              <a:rPr lang="nb-NO" dirty="0"/>
              <a:t>Sosial uro</a:t>
            </a:r>
          </a:p>
          <a:p>
            <a:r>
              <a:rPr lang="nb-NO" dirty="0"/>
              <a:t>Motsetningsforhold borgerlige- røde</a:t>
            </a:r>
          </a:p>
        </p:txBody>
      </p:sp>
    </p:spTree>
    <p:extLst>
      <p:ext uri="{BB962C8B-B14F-4D97-AF65-F5344CB8AC3E}">
        <p14:creationId xmlns:p14="http://schemas.microsoft.com/office/powerpoint/2010/main" val="1780756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Selvstendighet</a:t>
            </a:r>
          </a:p>
        </p:txBody>
      </p:sp>
      <p:sp>
        <p:nvSpPr>
          <p:cNvPr id="8" name="Plassholder for innhold 7"/>
          <p:cNvSpPr>
            <a:spLocks noGrp="1"/>
          </p:cNvSpPr>
          <p:nvPr>
            <p:ph idx="1"/>
          </p:nvPr>
        </p:nvSpPr>
        <p:spPr/>
        <p:txBody>
          <a:bodyPr>
            <a:normAutofit fontScale="92500"/>
          </a:bodyPr>
          <a:lstStyle/>
          <a:p>
            <a:r>
              <a:rPr lang="nb-NO" dirty="0"/>
              <a:t>Februarrevolusjonen</a:t>
            </a:r>
          </a:p>
          <a:p>
            <a:r>
              <a:rPr lang="nb-NO" dirty="0"/>
              <a:t>Tsarens abdiserer – bindeleddet Russland/Finland borte (Gustav 3, forfatningsdiskusjon.) </a:t>
            </a:r>
          </a:p>
          <a:p>
            <a:r>
              <a:rPr lang="nb-NO" dirty="0" err="1"/>
              <a:t>Kerenskijs</a:t>
            </a:r>
            <a:r>
              <a:rPr lang="nb-NO" dirty="0"/>
              <a:t> regjering lite positiv til Finlands ønsker</a:t>
            </a:r>
          </a:p>
          <a:p>
            <a:r>
              <a:rPr lang="nb-NO" dirty="0"/>
              <a:t>Landdagen oppløses, nyvalg</a:t>
            </a:r>
          </a:p>
          <a:p>
            <a:r>
              <a:rPr lang="nb-NO" dirty="0"/>
              <a:t>Oktoberrevolusjonen – regjeringen får Lenins godkjennelse som selvstendig stat 6. desember </a:t>
            </a:r>
          </a:p>
          <a:p>
            <a:r>
              <a:rPr lang="nb-NO" dirty="0"/>
              <a:t>Hvorfor positiv Lenin?</a:t>
            </a:r>
          </a:p>
        </p:txBody>
      </p:sp>
    </p:spTree>
    <p:extLst>
      <p:ext uri="{BB962C8B-B14F-4D97-AF65-F5344CB8AC3E}">
        <p14:creationId xmlns:p14="http://schemas.microsoft.com/office/powerpoint/2010/main" val="326289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normAutofit/>
          </a:bodyPr>
          <a:lstStyle/>
          <a:p>
            <a:r>
              <a:rPr lang="nb-NO" dirty="0"/>
              <a:t>Borgerkrigen</a:t>
            </a:r>
          </a:p>
        </p:txBody>
      </p:sp>
      <p:sp>
        <p:nvSpPr>
          <p:cNvPr id="8" name="Plassholder for innhold 7"/>
          <p:cNvSpPr>
            <a:spLocks noGrp="1"/>
          </p:cNvSpPr>
          <p:nvPr>
            <p:ph idx="1"/>
          </p:nvPr>
        </p:nvSpPr>
        <p:spPr/>
        <p:txBody>
          <a:bodyPr>
            <a:normAutofit lnSpcReduction="10000"/>
          </a:bodyPr>
          <a:lstStyle/>
          <a:p>
            <a:r>
              <a:rPr lang="nb-NO" dirty="0"/>
              <a:t>Frihetskrig?</a:t>
            </a:r>
          </a:p>
          <a:p>
            <a:r>
              <a:rPr lang="nb-NO" dirty="0"/>
              <a:t>Revolusjon?</a:t>
            </a:r>
          </a:p>
          <a:p>
            <a:r>
              <a:rPr lang="nb-NO" dirty="0"/>
              <a:t>Klassekrig?</a:t>
            </a:r>
          </a:p>
          <a:p>
            <a:r>
              <a:rPr lang="nb-NO" dirty="0"/>
              <a:t>Opprør?</a:t>
            </a:r>
          </a:p>
          <a:p>
            <a:r>
              <a:rPr lang="nb-NO" dirty="0"/>
              <a:t>Innbyrdeskrig?</a:t>
            </a:r>
          </a:p>
          <a:p>
            <a:r>
              <a:rPr lang="nb-NO" dirty="0"/>
              <a:t>Borgerkrig?</a:t>
            </a:r>
          </a:p>
          <a:p>
            <a:r>
              <a:rPr lang="nb-NO" dirty="0"/>
              <a:t>Elementer av alt. Kort, men blodig. Dype spor.</a:t>
            </a:r>
          </a:p>
          <a:p>
            <a:r>
              <a:rPr lang="nb-NO" dirty="0"/>
              <a:t>30 000 døde, av dem 25 000 røde</a:t>
            </a:r>
          </a:p>
          <a:p>
            <a:endParaRPr lang="nb-NO" dirty="0"/>
          </a:p>
        </p:txBody>
      </p:sp>
    </p:spTree>
    <p:extLst>
      <p:ext uri="{BB962C8B-B14F-4D97-AF65-F5344CB8AC3E}">
        <p14:creationId xmlns:p14="http://schemas.microsoft.com/office/powerpoint/2010/main" val="3096184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err="1"/>
              <a:t>Mannerheim</a:t>
            </a:r>
            <a:r>
              <a:rPr lang="nb-NO" dirty="0"/>
              <a:t>, Tyskland</a:t>
            </a:r>
          </a:p>
        </p:txBody>
      </p:sp>
      <p:sp>
        <p:nvSpPr>
          <p:cNvPr id="5" name="Plassholder for innhold 4"/>
          <p:cNvSpPr>
            <a:spLocks noGrp="1"/>
          </p:cNvSpPr>
          <p:nvPr>
            <p:ph idx="1"/>
          </p:nvPr>
        </p:nvSpPr>
        <p:spPr/>
        <p:txBody>
          <a:bodyPr>
            <a:normAutofit lnSpcReduction="10000"/>
          </a:bodyPr>
          <a:lstStyle/>
          <a:p>
            <a:r>
              <a:rPr lang="nb-NO" dirty="0"/>
              <a:t>Beskyttelseskorps</a:t>
            </a:r>
          </a:p>
          <a:p>
            <a:r>
              <a:rPr lang="nb-NO" dirty="0"/>
              <a:t>Jegerbataljon</a:t>
            </a:r>
          </a:p>
          <a:p>
            <a:r>
              <a:rPr lang="nb-NO" dirty="0"/>
              <a:t>Tyske styrker</a:t>
            </a:r>
          </a:p>
          <a:p>
            <a:r>
              <a:rPr lang="nb-NO" dirty="0"/>
              <a:t>Røde garder</a:t>
            </a:r>
          </a:p>
          <a:p>
            <a:r>
              <a:rPr lang="nb-NO" dirty="0"/>
              <a:t>Hevndrap og terror</a:t>
            </a:r>
          </a:p>
          <a:p>
            <a:r>
              <a:rPr lang="nb-NO" dirty="0" err="1"/>
              <a:t>Konsentrasjonsleire</a:t>
            </a:r>
            <a:endParaRPr lang="nb-NO" dirty="0"/>
          </a:p>
          <a:p>
            <a:r>
              <a:rPr lang="nb-NO" dirty="0"/>
              <a:t>Kong Väinö I</a:t>
            </a:r>
          </a:p>
          <a:p>
            <a:r>
              <a:rPr lang="nb-NO" dirty="0"/>
              <a:t>Friedrich Karl av Hessen</a:t>
            </a:r>
          </a:p>
          <a:p>
            <a:endParaRPr lang="nb-NO" dirty="0"/>
          </a:p>
          <a:p>
            <a:endParaRPr lang="nb-NO" dirty="0"/>
          </a:p>
        </p:txBody>
      </p:sp>
    </p:spTree>
    <p:extLst>
      <p:ext uri="{BB962C8B-B14F-4D97-AF65-F5344CB8AC3E}">
        <p14:creationId xmlns:p14="http://schemas.microsoft.com/office/powerpoint/2010/main" val="389138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Monarkiet Finland 6/10-14/12-18</a:t>
            </a:r>
          </a:p>
        </p:txBody>
      </p:sp>
      <p:pic>
        <p:nvPicPr>
          <p:cNvPr id="4" name="Plassholder for innhold 3" descr="finsk konge.jpg"/>
          <p:cNvPicPr>
            <a:picLocks noGrp="1" noChangeAspect="1"/>
          </p:cNvPicPr>
          <p:nvPr>
            <p:ph idx="1"/>
          </p:nvPr>
        </p:nvPicPr>
        <p:blipFill>
          <a:blip r:embed="rId2">
            <a:extLst>
              <a:ext uri="{28A0092B-C50C-407E-A947-70E740481C1C}">
                <a14:useLocalDpi xmlns:a14="http://schemas.microsoft.com/office/drawing/2010/main" val="0"/>
              </a:ext>
            </a:extLst>
          </a:blip>
          <a:srcRect t="4442" b="4442"/>
          <a:stretch>
            <a:fillRect/>
          </a:stretch>
        </p:blipFill>
        <p:spPr/>
      </p:pic>
    </p:spTree>
    <p:extLst>
      <p:ext uri="{BB962C8B-B14F-4D97-AF65-F5344CB8AC3E}">
        <p14:creationId xmlns:p14="http://schemas.microsoft.com/office/powerpoint/2010/main" val="272076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Selvstendighetstiden</a:t>
            </a:r>
          </a:p>
        </p:txBody>
      </p:sp>
      <p:sp>
        <p:nvSpPr>
          <p:cNvPr id="3" name="Plassholder for innhold 2"/>
          <p:cNvSpPr>
            <a:spLocks noGrp="1"/>
          </p:cNvSpPr>
          <p:nvPr>
            <p:ph idx="1"/>
          </p:nvPr>
        </p:nvSpPr>
        <p:spPr/>
        <p:txBody>
          <a:bodyPr>
            <a:normAutofit fontScale="92500"/>
          </a:bodyPr>
          <a:lstStyle/>
          <a:p>
            <a:r>
              <a:rPr lang="nb-NO" dirty="0"/>
              <a:t>Carl Gustaf von </a:t>
            </a:r>
            <a:r>
              <a:rPr lang="nb-NO" dirty="0" err="1"/>
              <a:t>Mannerheim</a:t>
            </a:r>
            <a:r>
              <a:rPr lang="nb-NO" dirty="0"/>
              <a:t> – riksforstander</a:t>
            </a:r>
          </a:p>
          <a:p>
            <a:r>
              <a:rPr lang="nb-NO" dirty="0"/>
              <a:t>1919- juli, republikk</a:t>
            </a:r>
          </a:p>
          <a:p>
            <a:r>
              <a:rPr lang="nb-NO" dirty="0" err="1"/>
              <a:t>Kaarlo</a:t>
            </a:r>
            <a:r>
              <a:rPr lang="nb-NO" dirty="0"/>
              <a:t> Juha </a:t>
            </a:r>
            <a:r>
              <a:rPr lang="nb-NO" dirty="0" err="1"/>
              <a:t>Ståhlberg</a:t>
            </a:r>
            <a:r>
              <a:rPr lang="nb-NO" dirty="0"/>
              <a:t> første president</a:t>
            </a:r>
          </a:p>
          <a:p>
            <a:r>
              <a:rPr lang="nb-NO" dirty="0"/>
              <a:t>Sosialdemokratiet styrkes, ,kommunistene forbudt</a:t>
            </a:r>
          </a:p>
          <a:p>
            <a:r>
              <a:rPr lang="nb-NO" dirty="0"/>
              <a:t>1920 Fred med SU i Tartu,  Petsjenga, (Petsamo) </a:t>
            </a:r>
          </a:p>
          <a:p>
            <a:r>
              <a:rPr lang="nb-NO" dirty="0"/>
              <a:t>Ålandstrid med Sverige  1917-21</a:t>
            </a:r>
          </a:p>
          <a:p>
            <a:r>
              <a:rPr lang="nb-NO" dirty="0"/>
              <a:t>Folkeforbundet fastholder at Åland er finsk</a:t>
            </a:r>
          </a:p>
        </p:txBody>
      </p:sp>
    </p:spTree>
    <p:extLst>
      <p:ext uri="{BB962C8B-B14F-4D97-AF65-F5344CB8AC3E}">
        <p14:creationId xmlns:p14="http://schemas.microsoft.com/office/powerpoint/2010/main" val="201205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sk historisk kar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123" y="260095"/>
            <a:ext cx="6598084" cy="6245517"/>
          </a:xfrm>
          <a:prstGeom prst="rect">
            <a:avLst/>
          </a:prstGeom>
        </p:spPr>
      </p:pic>
    </p:spTree>
    <p:extLst>
      <p:ext uri="{BB962C8B-B14F-4D97-AF65-F5344CB8AC3E}">
        <p14:creationId xmlns:p14="http://schemas.microsoft.com/office/powerpoint/2010/main" val="309356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Harde 20- og 30-år</a:t>
            </a:r>
          </a:p>
        </p:txBody>
      </p:sp>
      <p:sp>
        <p:nvSpPr>
          <p:cNvPr id="3" name="Plassholder for innhold 2"/>
          <p:cNvSpPr>
            <a:spLocks noGrp="1"/>
          </p:cNvSpPr>
          <p:nvPr>
            <p:ph idx="1"/>
          </p:nvPr>
        </p:nvSpPr>
        <p:spPr/>
        <p:txBody>
          <a:bodyPr/>
          <a:lstStyle/>
          <a:p>
            <a:r>
              <a:rPr lang="nb-NO" dirty="0"/>
              <a:t>Stor jordreform 1922, Lex </a:t>
            </a:r>
            <a:r>
              <a:rPr lang="nb-NO" dirty="0" err="1"/>
              <a:t>Kallio</a:t>
            </a:r>
            <a:endParaRPr lang="nb-NO" dirty="0"/>
          </a:p>
          <a:p>
            <a:r>
              <a:rPr lang="nb-NO" dirty="0"/>
              <a:t>Mange koalisjonsregjeringer</a:t>
            </a:r>
          </a:p>
          <a:p>
            <a:r>
              <a:rPr lang="nb-NO" dirty="0"/>
              <a:t>Väinö </a:t>
            </a:r>
            <a:r>
              <a:rPr lang="nb-NO" dirty="0" err="1"/>
              <a:t>Tanner</a:t>
            </a:r>
            <a:r>
              <a:rPr lang="nb-NO" dirty="0"/>
              <a:t> amnesti 1926-27 for politiske forbrytelser</a:t>
            </a:r>
          </a:p>
          <a:p>
            <a:r>
              <a:rPr lang="nb-NO" dirty="0"/>
              <a:t>Drømmen om Storfinland – russerhat</a:t>
            </a:r>
          </a:p>
          <a:p>
            <a:r>
              <a:rPr lang="nb-NO" dirty="0"/>
              <a:t>AKS – </a:t>
            </a:r>
            <a:r>
              <a:rPr lang="nb-NO" dirty="0" err="1"/>
              <a:t>Akateeminen</a:t>
            </a:r>
            <a:r>
              <a:rPr lang="nb-NO" dirty="0"/>
              <a:t> </a:t>
            </a:r>
            <a:r>
              <a:rPr lang="nb-NO" dirty="0" err="1"/>
              <a:t>Karjala-Seura</a:t>
            </a:r>
            <a:r>
              <a:rPr lang="nb-NO" dirty="0"/>
              <a:t> 1922</a:t>
            </a:r>
          </a:p>
          <a:p>
            <a:r>
              <a:rPr lang="nb-NO" dirty="0"/>
              <a:t>”Russerne må bare nevnes med sammenbitte tenner.”</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390215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Høyre – og venstrestrid</a:t>
            </a:r>
          </a:p>
        </p:txBody>
      </p:sp>
      <p:sp>
        <p:nvSpPr>
          <p:cNvPr id="3" name="Plassholder for innhold 2"/>
          <p:cNvSpPr>
            <a:spLocks noGrp="1"/>
          </p:cNvSpPr>
          <p:nvPr>
            <p:ph idx="1"/>
          </p:nvPr>
        </p:nvSpPr>
        <p:spPr/>
        <p:txBody>
          <a:bodyPr>
            <a:normAutofit lnSpcReduction="10000"/>
          </a:bodyPr>
          <a:lstStyle/>
          <a:p>
            <a:r>
              <a:rPr lang="nb-NO" dirty="0"/>
              <a:t>Ektefinske bevegelse- ny språkstrid</a:t>
            </a:r>
          </a:p>
          <a:p>
            <a:r>
              <a:rPr lang="nb-NO" dirty="0" err="1"/>
              <a:t>Lappo</a:t>
            </a:r>
            <a:r>
              <a:rPr lang="nb-NO" dirty="0"/>
              <a:t> (</a:t>
            </a:r>
            <a:r>
              <a:rPr lang="nb-NO" dirty="0" err="1"/>
              <a:t>Lapua</a:t>
            </a:r>
            <a:r>
              <a:rPr lang="nb-NO" dirty="0"/>
              <a:t>)-bevegelsen 1929</a:t>
            </a:r>
          </a:p>
          <a:p>
            <a:r>
              <a:rPr lang="nb-NO" dirty="0" err="1"/>
              <a:t>Bondepopulsime</a:t>
            </a:r>
            <a:r>
              <a:rPr lang="nb-NO" dirty="0"/>
              <a:t> og aristokratisk nasjonalisme</a:t>
            </a:r>
          </a:p>
          <a:p>
            <a:r>
              <a:rPr lang="nb-NO" dirty="0"/>
              <a:t>Kuppforsøk, </a:t>
            </a:r>
            <a:r>
              <a:rPr lang="nb-NO" dirty="0" err="1"/>
              <a:t>Mäntsälä</a:t>
            </a:r>
            <a:r>
              <a:rPr lang="nb-NO" dirty="0"/>
              <a:t> 1932. Oppløst</a:t>
            </a:r>
          </a:p>
          <a:p>
            <a:r>
              <a:rPr lang="nb-NO" dirty="0"/>
              <a:t>IKL – Fosterlandets folkebevegelse</a:t>
            </a:r>
          </a:p>
          <a:p>
            <a:r>
              <a:rPr lang="nb-NO" dirty="0"/>
              <a:t>Små fascistiske bevegelser</a:t>
            </a:r>
          </a:p>
          <a:p>
            <a:r>
              <a:rPr lang="nb-NO" dirty="0"/>
              <a:t>Sosialdemokrater </a:t>
            </a:r>
            <a:r>
              <a:rPr lang="nb-NO" dirty="0" err="1"/>
              <a:t>vs</a:t>
            </a:r>
            <a:r>
              <a:rPr lang="nb-NO" dirty="0"/>
              <a:t> kommunister, underjordiske frontorganisasjoner</a:t>
            </a:r>
          </a:p>
        </p:txBody>
      </p:sp>
    </p:spTree>
    <p:extLst>
      <p:ext uri="{BB962C8B-B14F-4D97-AF65-F5344CB8AC3E}">
        <p14:creationId xmlns:p14="http://schemas.microsoft.com/office/powerpoint/2010/main" val="1343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Depresjon og økonomi</a:t>
            </a:r>
          </a:p>
        </p:txBody>
      </p:sp>
      <p:sp>
        <p:nvSpPr>
          <p:cNvPr id="3" name="Plassholder for innhold 2"/>
          <p:cNvSpPr>
            <a:spLocks noGrp="1"/>
          </p:cNvSpPr>
          <p:nvPr>
            <p:ph idx="1"/>
          </p:nvPr>
        </p:nvSpPr>
        <p:spPr/>
        <p:txBody>
          <a:bodyPr/>
          <a:lstStyle/>
          <a:p>
            <a:r>
              <a:rPr lang="nb-NO" dirty="0"/>
              <a:t>Store utenlandslån – betalte dem ned</a:t>
            </a:r>
          </a:p>
          <a:p>
            <a:r>
              <a:rPr lang="nb-NO" dirty="0"/>
              <a:t>Depresjonen rammet finsk eksportindustri</a:t>
            </a:r>
          </a:p>
          <a:p>
            <a:r>
              <a:rPr lang="nb-NO" dirty="0"/>
              <a:t>Jordbruksreformene – økt produktivitet</a:t>
            </a:r>
          </a:p>
          <a:p>
            <a:r>
              <a:rPr lang="nb-NO" dirty="0"/>
              <a:t>(små, mellomstore gårder) motsatt av SU</a:t>
            </a:r>
          </a:p>
          <a:p>
            <a:r>
              <a:rPr lang="nb-NO" dirty="0"/>
              <a:t>Begynte å komme seg, 1938</a:t>
            </a:r>
          </a:p>
          <a:p>
            <a:r>
              <a:rPr lang="nb-NO" dirty="0"/>
              <a:t>Prestisjeprosjekt – OL 1940</a:t>
            </a:r>
          </a:p>
          <a:p>
            <a:r>
              <a:rPr lang="nb-NO" dirty="0"/>
              <a:t>Blanding av moderne og tradisjonelt</a:t>
            </a:r>
          </a:p>
        </p:txBody>
      </p:sp>
    </p:spTree>
    <p:extLst>
      <p:ext uri="{BB962C8B-B14F-4D97-AF65-F5344CB8AC3E}">
        <p14:creationId xmlns:p14="http://schemas.microsoft.com/office/powerpoint/2010/main" val="178090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OL 1940</a:t>
            </a:r>
          </a:p>
        </p:txBody>
      </p:sp>
      <p:pic>
        <p:nvPicPr>
          <p:cNvPr id="4" name="Plassholder for innhold 3" descr="Olympic_stadium_of_Helsinki_in_1930's.jpg"/>
          <p:cNvPicPr>
            <a:picLocks noGrp="1" noChangeAspect="1"/>
          </p:cNvPicPr>
          <p:nvPr>
            <p:ph idx="1"/>
          </p:nvPr>
        </p:nvPicPr>
        <p:blipFill>
          <a:blip r:embed="rId2">
            <a:extLst>
              <a:ext uri="{28A0092B-C50C-407E-A947-70E740481C1C}">
                <a14:useLocalDpi xmlns:a14="http://schemas.microsoft.com/office/drawing/2010/main" val="0"/>
              </a:ext>
            </a:extLst>
          </a:blip>
          <a:srcRect l="410" r="410"/>
          <a:stretch>
            <a:fillRect/>
          </a:stretch>
        </p:blipFill>
        <p:spPr/>
      </p:pic>
    </p:spTree>
    <p:extLst>
      <p:ext uri="{BB962C8B-B14F-4D97-AF65-F5344CB8AC3E}">
        <p14:creationId xmlns:p14="http://schemas.microsoft.com/office/powerpoint/2010/main" val="3707083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Vinterkrigen</a:t>
            </a:r>
          </a:p>
        </p:txBody>
      </p:sp>
      <p:sp>
        <p:nvSpPr>
          <p:cNvPr id="3" name="Plassholder for innhold 2"/>
          <p:cNvSpPr>
            <a:spLocks noGrp="1"/>
          </p:cNvSpPr>
          <p:nvPr>
            <p:ph idx="1"/>
          </p:nvPr>
        </p:nvSpPr>
        <p:spPr/>
        <p:txBody>
          <a:bodyPr>
            <a:normAutofit lnSpcReduction="10000"/>
          </a:bodyPr>
          <a:lstStyle/>
          <a:p>
            <a:r>
              <a:rPr lang="nb-NO" dirty="0"/>
              <a:t>Forsøk på nordisk forsvarsforbund – Oslo</a:t>
            </a:r>
          </a:p>
          <a:p>
            <a:r>
              <a:rPr lang="nb-NO" dirty="0"/>
              <a:t>Nøytralitet</a:t>
            </a:r>
          </a:p>
          <a:p>
            <a:r>
              <a:rPr lang="nb-NO" dirty="0"/>
              <a:t>Ikke-</a:t>
            </a:r>
            <a:r>
              <a:rPr lang="nb-NO" dirty="0" err="1"/>
              <a:t>angrepspakt</a:t>
            </a:r>
            <a:r>
              <a:rPr lang="nb-NO" dirty="0"/>
              <a:t> med SU 1932</a:t>
            </a:r>
          </a:p>
          <a:p>
            <a:r>
              <a:rPr lang="nb-NO" dirty="0"/>
              <a:t>Molotov-Ribbentrop, august 1939</a:t>
            </a:r>
          </a:p>
          <a:p>
            <a:r>
              <a:rPr lang="nb-NO" dirty="0"/>
              <a:t>Store krav fra SU</a:t>
            </a:r>
          </a:p>
          <a:p>
            <a:r>
              <a:rPr lang="nb-NO" dirty="0"/>
              <a:t>Resultatløse forhandlinger</a:t>
            </a:r>
          </a:p>
          <a:p>
            <a:r>
              <a:rPr lang="nb-NO" dirty="0"/>
              <a:t>30/11 – 1939 avsluttet 12/3-1940</a:t>
            </a:r>
          </a:p>
          <a:p>
            <a:r>
              <a:rPr lang="nb-NO" dirty="0" err="1"/>
              <a:t>Terijoki</a:t>
            </a:r>
            <a:r>
              <a:rPr lang="nb-NO" dirty="0"/>
              <a:t>, Otto </a:t>
            </a:r>
            <a:r>
              <a:rPr lang="nb-NO" dirty="0" err="1"/>
              <a:t>Kuusinen</a:t>
            </a:r>
            <a:endParaRPr lang="nb-NO" dirty="0"/>
          </a:p>
        </p:txBody>
      </p:sp>
    </p:spTree>
    <p:extLst>
      <p:ext uri="{BB962C8B-B14F-4D97-AF65-F5344CB8AC3E}">
        <p14:creationId xmlns:p14="http://schemas.microsoft.com/office/powerpoint/2010/main" val="507560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Virkninger av vinterkrigen</a:t>
            </a:r>
          </a:p>
        </p:txBody>
      </p:sp>
      <p:sp>
        <p:nvSpPr>
          <p:cNvPr id="3" name="Plassholder for innhold 2"/>
          <p:cNvSpPr>
            <a:spLocks noGrp="1"/>
          </p:cNvSpPr>
          <p:nvPr>
            <p:ph idx="1"/>
          </p:nvPr>
        </p:nvSpPr>
        <p:spPr/>
        <p:txBody>
          <a:bodyPr>
            <a:normAutofit fontScale="92500"/>
          </a:bodyPr>
          <a:lstStyle/>
          <a:p>
            <a:r>
              <a:rPr lang="nb-NO" dirty="0"/>
              <a:t>Stor sympati for Finland</a:t>
            </a:r>
          </a:p>
          <a:p>
            <a:r>
              <a:rPr lang="nb-NO" dirty="0"/>
              <a:t>Sto imot en mektig fiende</a:t>
            </a:r>
          </a:p>
          <a:p>
            <a:r>
              <a:rPr lang="nb-NO" dirty="0"/>
              <a:t>Store tap: 24 000 drept, 44 000 såret</a:t>
            </a:r>
          </a:p>
          <a:p>
            <a:r>
              <a:rPr lang="nb-NO" dirty="0"/>
              <a:t>(SU 49 000 drepte (220 000 drept eller såret)</a:t>
            </a:r>
          </a:p>
          <a:p>
            <a:r>
              <a:rPr lang="nb-NO" dirty="0"/>
              <a:t>Påvirket og påvirker finnenes historiske bevissthet og nasjonale identitet mer enn noen annen hendelse i moderne tid (Seppo </a:t>
            </a:r>
            <a:r>
              <a:rPr lang="nb-NO" dirty="0" err="1"/>
              <a:t>Hentilä</a:t>
            </a:r>
            <a:r>
              <a:rPr lang="nb-NO" dirty="0"/>
              <a:t>)</a:t>
            </a:r>
          </a:p>
          <a:p>
            <a:r>
              <a:rPr lang="nb-NO" dirty="0"/>
              <a:t>Språkstrid nesten borte</a:t>
            </a:r>
          </a:p>
        </p:txBody>
      </p:sp>
    </p:spTree>
    <p:extLst>
      <p:ext uri="{BB962C8B-B14F-4D97-AF65-F5344CB8AC3E}">
        <p14:creationId xmlns:p14="http://schemas.microsoft.com/office/powerpoint/2010/main" val="2957941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Fortsettelseskrigen og fred</a:t>
            </a:r>
          </a:p>
        </p:txBody>
      </p:sp>
      <p:sp>
        <p:nvSpPr>
          <p:cNvPr id="3" name="Plassholder for innhold 2"/>
          <p:cNvSpPr>
            <a:spLocks noGrp="1"/>
          </p:cNvSpPr>
          <p:nvPr>
            <p:ph idx="1"/>
          </p:nvPr>
        </p:nvSpPr>
        <p:spPr/>
        <p:txBody>
          <a:bodyPr>
            <a:normAutofit lnSpcReduction="10000"/>
          </a:bodyPr>
          <a:lstStyle/>
          <a:p>
            <a:r>
              <a:rPr lang="nb-NO" dirty="0"/>
              <a:t>Tilnærming til Tyskland </a:t>
            </a:r>
          </a:p>
          <a:p>
            <a:r>
              <a:rPr lang="nb-NO" dirty="0"/>
              <a:t>25. juni 1941 over grensen til SU</a:t>
            </a:r>
          </a:p>
          <a:p>
            <a:r>
              <a:rPr lang="nb-NO" dirty="0"/>
              <a:t>Deltok ikke mot Leningrad</a:t>
            </a:r>
          </a:p>
          <a:p>
            <a:r>
              <a:rPr lang="nb-NO" dirty="0"/>
              <a:t>”Stridskamerat” – ikke alliert</a:t>
            </a:r>
          </a:p>
          <a:p>
            <a:r>
              <a:rPr lang="nb-NO" dirty="0"/>
              <a:t>Indre strid – erobre Karelen?</a:t>
            </a:r>
          </a:p>
          <a:p>
            <a:r>
              <a:rPr lang="nb-NO" dirty="0"/>
              <a:t>Risto Ryti løfte til Hitler</a:t>
            </a:r>
          </a:p>
          <a:p>
            <a:r>
              <a:rPr lang="nb-NO" dirty="0"/>
              <a:t>Ryti går av 1. august, </a:t>
            </a:r>
            <a:r>
              <a:rPr lang="nb-NO" dirty="0" err="1"/>
              <a:t>Mannerheim</a:t>
            </a:r>
            <a:r>
              <a:rPr lang="nb-NO" dirty="0"/>
              <a:t> overtar</a:t>
            </a:r>
          </a:p>
          <a:p>
            <a:r>
              <a:rPr lang="nb-NO" dirty="0"/>
              <a:t>Krig mot tyske styrker i nord 1944</a:t>
            </a:r>
          </a:p>
          <a:p>
            <a:endParaRPr lang="nb-NO" dirty="0"/>
          </a:p>
          <a:p>
            <a:endParaRPr lang="nb-NO" dirty="0"/>
          </a:p>
        </p:txBody>
      </p:sp>
    </p:spTree>
    <p:extLst>
      <p:ext uri="{BB962C8B-B14F-4D97-AF65-F5344CB8AC3E}">
        <p14:creationId xmlns:p14="http://schemas.microsoft.com/office/powerpoint/2010/main" val="1514313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Virkninger</a:t>
            </a:r>
          </a:p>
        </p:txBody>
      </p:sp>
      <p:sp>
        <p:nvSpPr>
          <p:cNvPr id="3" name="Plassholder for innhold 2"/>
          <p:cNvSpPr>
            <a:spLocks noGrp="1"/>
          </p:cNvSpPr>
          <p:nvPr>
            <p:ph idx="1"/>
          </p:nvPr>
        </p:nvSpPr>
        <p:spPr/>
        <p:txBody>
          <a:bodyPr>
            <a:normAutofit fontScale="92500"/>
          </a:bodyPr>
          <a:lstStyle/>
          <a:p>
            <a:r>
              <a:rPr lang="nb-NO" dirty="0"/>
              <a:t>Enorm krigsskadeerstatning – 300 millioner $</a:t>
            </a:r>
          </a:p>
          <a:p>
            <a:r>
              <a:rPr lang="nb-NO" dirty="0"/>
              <a:t>Ferdig betalt 1952 – 600 millioner </a:t>
            </a:r>
          </a:p>
          <a:p>
            <a:r>
              <a:rPr lang="nb-NO" dirty="0"/>
              <a:t>Krigsforbryterettssak, Ryti, </a:t>
            </a:r>
            <a:r>
              <a:rPr lang="nb-NO" dirty="0" err="1"/>
              <a:t>Tanner</a:t>
            </a:r>
            <a:r>
              <a:rPr lang="nb-NO" dirty="0"/>
              <a:t> – skuebrød?</a:t>
            </a:r>
          </a:p>
          <a:p>
            <a:r>
              <a:rPr lang="nb-NO" dirty="0"/>
              <a:t>90 000 drepte</a:t>
            </a:r>
          </a:p>
          <a:p>
            <a:r>
              <a:rPr lang="nb-NO" dirty="0"/>
              <a:t>Mistet 11 prosent av landområdet, 1/3 av strømforsyning</a:t>
            </a:r>
          </a:p>
          <a:p>
            <a:r>
              <a:rPr lang="nb-NO" dirty="0"/>
              <a:t>450 000 flyktninger</a:t>
            </a:r>
          </a:p>
          <a:p>
            <a:r>
              <a:rPr lang="nb-NO" dirty="0"/>
              <a:t>Jordlov, 45 000 nye hjem</a:t>
            </a:r>
          </a:p>
          <a:p>
            <a:endParaRPr lang="nb-NO" dirty="0"/>
          </a:p>
        </p:txBody>
      </p:sp>
    </p:spTree>
    <p:extLst>
      <p:ext uri="{BB962C8B-B14F-4D97-AF65-F5344CB8AC3E}">
        <p14:creationId xmlns:p14="http://schemas.microsoft.com/office/powerpoint/2010/main" val="3020412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VSB og finlandisering</a:t>
            </a:r>
          </a:p>
        </p:txBody>
      </p:sp>
      <p:sp>
        <p:nvSpPr>
          <p:cNvPr id="3" name="Plassholder for innhold 2"/>
          <p:cNvSpPr>
            <a:spLocks noGrp="1"/>
          </p:cNvSpPr>
          <p:nvPr>
            <p:ph idx="1"/>
          </p:nvPr>
        </p:nvSpPr>
        <p:spPr/>
        <p:txBody>
          <a:bodyPr>
            <a:normAutofit fontScale="85000" lnSpcReduction="20000"/>
          </a:bodyPr>
          <a:lstStyle/>
          <a:p>
            <a:r>
              <a:rPr lang="nb-NO" dirty="0"/>
              <a:t>1948 – VSB med SU, splittelse med Norden</a:t>
            </a:r>
          </a:p>
          <a:p>
            <a:r>
              <a:rPr lang="nb-NO" dirty="0"/>
              <a:t>Politiske rammebetingelser – med i Nordisk Råd i 1955, og i FN samme år</a:t>
            </a:r>
          </a:p>
          <a:p>
            <a:r>
              <a:rPr lang="nb-NO" dirty="0" err="1"/>
              <a:t>Paasikivi-Kekkonen</a:t>
            </a:r>
            <a:r>
              <a:rPr lang="nb-NO" dirty="0"/>
              <a:t> linjen, balansegang notekrisen 1961</a:t>
            </a:r>
          </a:p>
          <a:p>
            <a:r>
              <a:rPr lang="nb-NO" dirty="0" err="1"/>
              <a:t>Kekkonen</a:t>
            </a:r>
            <a:r>
              <a:rPr lang="nb-NO" dirty="0"/>
              <a:t> (1956-81) Presidentmakten svekkes under </a:t>
            </a:r>
            <a:r>
              <a:rPr lang="nb-NO" dirty="0" err="1"/>
              <a:t>Mauno</a:t>
            </a:r>
            <a:r>
              <a:rPr lang="nb-NO" dirty="0"/>
              <a:t> </a:t>
            </a:r>
            <a:r>
              <a:rPr lang="nb-NO" dirty="0" err="1"/>
              <a:t>Koivisto</a:t>
            </a:r>
            <a:r>
              <a:rPr lang="nb-NO" dirty="0"/>
              <a:t>, 1982-94</a:t>
            </a:r>
          </a:p>
          <a:p>
            <a:r>
              <a:rPr lang="nb-NO" dirty="0"/>
              <a:t>Modernisering av økonomien</a:t>
            </a:r>
          </a:p>
          <a:p>
            <a:r>
              <a:rPr lang="nb-NO" dirty="0"/>
              <a:t>VSB oppheves 1991</a:t>
            </a:r>
          </a:p>
          <a:p>
            <a:r>
              <a:rPr lang="nb-NO" dirty="0"/>
              <a:t>Orientering mot EU</a:t>
            </a:r>
          </a:p>
          <a:p>
            <a:r>
              <a:rPr lang="nb-NO" dirty="0"/>
              <a:t>EU-medlemskap 1995</a:t>
            </a:r>
          </a:p>
          <a:p>
            <a:endParaRPr lang="nb-NO" dirty="0"/>
          </a:p>
        </p:txBody>
      </p:sp>
    </p:spTree>
    <p:extLst>
      <p:ext uri="{BB962C8B-B14F-4D97-AF65-F5344CB8AC3E}">
        <p14:creationId xmlns:p14="http://schemas.microsoft.com/office/powerpoint/2010/main" val="3212503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OL 1952 og </a:t>
            </a:r>
            <a:r>
              <a:rPr lang="nb-NO" dirty="0" err="1"/>
              <a:t>Armi</a:t>
            </a:r>
            <a:r>
              <a:rPr lang="nb-NO" dirty="0"/>
              <a:t> </a:t>
            </a:r>
            <a:r>
              <a:rPr lang="nb-NO" dirty="0" err="1"/>
              <a:t>Kuusela</a:t>
            </a:r>
            <a:endParaRPr lang="nb-NO" dirty="0"/>
          </a:p>
        </p:txBody>
      </p:sp>
      <p:pic>
        <p:nvPicPr>
          <p:cNvPr id="4" name="Plassholder for innhold 3" descr="Armi Kuusela.jpg"/>
          <p:cNvPicPr>
            <a:picLocks noGrp="1" noChangeAspect="1"/>
          </p:cNvPicPr>
          <p:nvPr>
            <p:ph idx="1"/>
          </p:nvPr>
        </p:nvPicPr>
        <p:blipFill>
          <a:blip r:embed="rId2">
            <a:extLst>
              <a:ext uri="{28A0092B-C50C-407E-A947-70E740481C1C}">
                <a14:useLocalDpi xmlns:a14="http://schemas.microsoft.com/office/drawing/2010/main" val="0"/>
              </a:ext>
            </a:extLst>
          </a:blip>
          <a:srcRect t="31267" b="31267"/>
          <a:stretch>
            <a:fillRect/>
          </a:stretch>
        </p:blipFill>
        <p:spPr/>
      </p:pic>
    </p:spTree>
    <p:extLst>
      <p:ext uri="{BB962C8B-B14F-4D97-AF65-F5344CB8AC3E}">
        <p14:creationId xmlns:p14="http://schemas.microsoft.com/office/powerpoint/2010/main" val="278451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19203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6072826" cy="6858000"/>
          </a:xfrm>
          <a:prstGeom prst="rect">
            <a:avLst/>
          </a:prstGeom>
        </p:spPr>
      </p:pic>
    </p:spTree>
    <p:extLst>
      <p:ext uri="{BB962C8B-B14F-4D97-AF65-F5344CB8AC3E}">
        <p14:creationId xmlns:p14="http://schemas.microsoft.com/office/powerpoint/2010/main" val="66256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Hva nå?</a:t>
            </a:r>
          </a:p>
        </p:txBody>
      </p:sp>
      <p:sp>
        <p:nvSpPr>
          <p:cNvPr id="3" name="Plassholder for innhold 2"/>
          <p:cNvSpPr>
            <a:spLocks noGrp="1"/>
          </p:cNvSpPr>
          <p:nvPr>
            <p:ph idx="1"/>
          </p:nvPr>
        </p:nvSpPr>
        <p:spPr/>
        <p:txBody>
          <a:bodyPr/>
          <a:lstStyle/>
          <a:p>
            <a:r>
              <a:rPr lang="nb-NO" dirty="0"/>
              <a:t>Trygt forankret i EU</a:t>
            </a:r>
          </a:p>
          <a:p>
            <a:r>
              <a:rPr lang="nb-NO" dirty="0"/>
              <a:t>Diskusjon om NATO</a:t>
            </a:r>
          </a:p>
          <a:p>
            <a:r>
              <a:rPr lang="nb-NO" dirty="0"/>
              <a:t>Økonomi i problemer – Nokia</a:t>
            </a:r>
          </a:p>
          <a:p>
            <a:r>
              <a:rPr lang="nb-NO" dirty="0"/>
              <a:t>Ny giv? Høyteknologi pluss satsing på tradisjonelle industrier</a:t>
            </a:r>
          </a:p>
          <a:p>
            <a:r>
              <a:rPr lang="nb-NO"/>
              <a:t>Vekst etter 7-8 år</a:t>
            </a:r>
            <a:endParaRPr lang="nb-NO" dirty="0"/>
          </a:p>
        </p:txBody>
      </p:sp>
    </p:spTree>
    <p:extLst>
      <p:ext uri="{BB962C8B-B14F-4D97-AF65-F5344CB8AC3E}">
        <p14:creationId xmlns:p14="http://schemas.microsoft.com/office/powerpoint/2010/main" val="202903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Innskanning 1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46" y="762000"/>
            <a:ext cx="7595347" cy="6858000"/>
          </a:xfrm>
          <a:prstGeom prst="rect">
            <a:avLst/>
          </a:prstGeom>
        </p:spPr>
      </p:pic>
    </p:spTree>
    <p:extLst>
      <p:ext uri="{BB962C8B-B14F-4D97-AF65-F5344CB8AC3E}">
        <p14:creationId xmlns:p14="http://schemas.microsoft.com/office/powerpoint/2010/main" val="3059934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Jean (Johan Julius) Sibelius (1865-1957)</a:t>
            </a:r>
          </a:p>
        </p:txBody>
      </p:sp>
      <p:pic>
        <p:nvPicPr>
          <p:cNvPr id="5" name="Plassholder for innhold 4" descr="sibelius.jpg"/>
          <p:cNvPicPr>
            <a:picLocks noGrp="1" noChangeAspect="1"/>
          </p:cNvPicPr>
          <p:nvPr>
            <p:ph idx="1"/>
          </p:nvPr>
        </p:nvPicPr>
        <p:blipFill>
          <a:blip r:embed="rId2">
            <a:extLst>
              <a:ext uri="{28A0092B-C50C-407E-A947-70E740481C1C}">
                <a14:useLocalDpi xmlns:a14="http://schemas.microsoft.com/office/drawing/2010/main" val="0"/>
              </a:ext>
            </a:extLst>
          </a:blip>
          <a:srcRect t="27412" b="27412"/>
          <a:stretch>
            <a:fillRect/>
          </a:stretch>
        </p:blipFill>
        <p:spPr/>
      </p:pic>
    </p:spTree>
    <p:extLst>
      <p:ext uri="{BB962C8B-B14F-4D97-AF65-F5344CB8AC3E}">
        <p14:creationId xmlns:p14="http://schemas.microsoft.com/office/powerpoint/2010/main" val="1334752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Helene Schjerfbeck (1862-1946)</a:t>
            </a:r>
          </a:p>
        </p:txBody>
      </p:sp>
      <p:pic>
        <p:nvPicPr>
          <p:cNvPr id="4" name="Plassholder for innhold 3" descr="Schjerfbeck.jpg"/>
          <p:cNvPicPr>
            <a:picLocks noGrp="1" noChangeAspect="1"/>
          </p:cNvPicPr>
          <p:nvPr>
            <p:ph idx="1"/>
          </p:nvPr>
        </p:nvPicPr>
        <p:blipFill>
          <a:blip r:embed="rId2">
            <a:extLst>
              <a:ext uri="{28A0092B-C50C-407E-A947-70E740481C1C}">
                <a14:useLocalDpi xmlns:a14="http://schemas.microsoft.com/office/drawing/2010/main" val="0"/>
              </a:ext>
            </a:extLst>
          </a:blip>
          <a:srcRect t="16500" b="16500"/>
          <a:stretch>
            <a:fillRect/>
          </a:stretch>
        </p:blipFill>
        <p:spPr/>
      </p:pic>
    </p:spTree>
    <p:extLst>
      <p:ext uri="{BB962C8B-B14F-4D97-AF65-F5344CB8AC3E}">
        <p14:creationId xmlns:p14="http://schemas.microsoft.com/office/powerpoint/2010/main" val="4258684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Alvar Aalto (1898-1976)</a:t>
            </a:r>
          </a:p>
        </p:txBody>
      </p:sp>
      <p:pic>
        <p:nvPicPr>
          <p:cNvPr id="4" name="Plassholder for innhold 3" descr="Aalto.jpg"/>
          <p:cNvPicPr>
            <a:picLocks noGrp="1" noChangeAspect="1"/>
          </p:cNvPicPr>
          <p:nvPr>
            <p:ph idx="1"/>
          </p:nvPr>
        </p:nvPicPr>
        <p:blipFill>
          <a:blip r:embed="rId2">
            <a:extLst>
              <a:ext uri="{28A0092B-C50C-407E-A947-70E740481C1C}">
                <a14:useLocalDpi xmlns:a14="http://schemas.microsoft.com/office/drawing/2010/main" val="0"/>
              </a:ext>
            </a:extLst>
          </a:blip>
          <a:srcRect t="8833" b="8833"/>
          <a:stretch>
            <a:fillRect/>
          </a:stretch>
        </p:blipFill>
        <p:spPr/>
      </p:pic>
    </p:spTree>
    <p:extLst>
      <p:ext uri="{BB962C8B-B14F-4D97-AF65-F5344CB8AC3E}">
        <p14:creationId xmlns:p14="http://schemas.microsoft.com/office/powerpoint/2010/main" val="3658732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Tove Jansson (1914-2001)</a:t>
            </a:r>
          </a:p>
        </p:txBody>
      </p:sp>
      <p:pic>
        <p:nvPicPr>
          <p:cNvPr id="4" name="Plassholder for innhold 3" descr="tove-jansson-moomin.jpg"/>
          <p:cNvPicPr>
            <a:picLocks noGrp="1" noChangeAspect="1"/>
          </p:cNvPicPr>
          <p:nvPr>
            <p:ph idx="1"/>
          </p:nvPr>
        </p:nvPicPr>
        <p:blipFill>
          <a:blip r:embed="rId2">
            <a:extLst>
              <a:ext uri="{28A0092B-C50C-407E-A947-70E740481C1C}">
                <a14:useLocalDpi xmlns:a14="http://schemas.microsoft.com/office/drawing/2010/main" val="0"/>
              </a:ext>
            </a:extLst>
          </a:blip>
          <a:srcRect t="503" b="503"/>
          <a:stretch>
            <a:fillRect/>
          </a:stretch>
        </p:blipFill>
        <p:spPr/>
      </p:pic>
    </p:spTree>
    <p:extLst>
      <p:ext uri="{BB962C8B-B14F-4D97-AF65-F5344CB8AC3E}">
        <p14:creationId xmlns:p14="http://schemas.microsoft.com/office/powerpoint/2010/main" val="3780054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Sofi</a:t>
            </a:r>
            <a:r>
              <a:rPr lang="nb-NO" dirty="0"/>
              <a:t> </a:t>
            </a:r>
            <a:r>
              <a:rPr lang="nb-NO" dirty="0" err="1"/>
              <a:t>Oksanen</a:t>
            </a:r>
            <a:r>
              <a:rPr lang="nb-NO"/>
              <a:t> (1977- )</a:t>
            </a:r>
          </a:p>
        </p:txBody>
      </p:sp>
      <p:pic>
        <p:nvPicPr>
          <p:cNvPr id="4" name="Plassholder for innhold 3" descr="oksanen.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50893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Streif i historien</a:t>
            </a:r>
          </a:p>
        </p:txBody>
      </p:sp>
      <p:sp>
        <p:nvSpPr>
          <p:cNvPr id="3" name="Plassholder for innhold 2"/>
          <p:cNvSpPr>
            <a:spLocks noGrp="1"/>
          </p:cNvSpPr>
          <p:nvPr>
            <p:ph idx="1"/>
          </p:nvPr>
        </p:nvSpPr>
        <p:spPr/>
        <p:txBody>
          <a:bodyPr/>
          <a:lstStyle/>
          <a:p>
            <a:r>
              <a:rPr lang="nb-NO" dirty="0"/>
              <a:t>Finsk-ugrisk folk, tidlige settlere</a:t>
            </a:r>
          </a:p>
          <a:p>
            <a:r>
              <a:rPr lang="nb-NO" dirty="0"/>
              <a:t>Kom fra området vest for Ural</a:t>
            </a:r>
          </a:p>
          <a:p>
            <a:r>
              <a:rPr lang="nb-NO" dirty="0"/>
              <a:t>Jegere, samlere</a:t>
            </a:r>
          </a:p>
          <a:p>
            <a:r>
              <a:rPr lang="nb-NO" dirty="0"/>
              <a:t>Tidlig nevnt i historien, bl.a. av romerske historikere (Tacitus, </a:t>
            </a:r>
            <a:r>
              <a:rPr lang="nb-NO" dirty="0" err="1"/>
              <a:t>ca</a:t>
            </a:r>
            <a:r>
              <a:rPr lang="nb-NO" dirty="0"/>
              <a:t> 100 e.Kr.)</a:t>
            </a:r>
          </a:p>
          <a:p>
            <a:r>
              <a:rPr lang="nb-NO" dirty="0"/>
              <a:t>Apostelen Andreas, </a:t>
            </a:r>
            <a:r>
              <a:rPr lang="nb-NO" dirty="0" err="1"/>
              <a:t>ca</a:t>
            </a:r>
            <a:r>
              <a:rPr lang="nb-NO" dirty="0"/>
              <a:t> år 60. Krøniken over løpende begivenheter (Nestor-krøniken 1200-1300)</a:t>
            </a:r>
          </a:p>
        </p:txBody>
      </p:sp>
    </p:spTree>
    <p:extLst>
      <p:ext uri="{BB962C8B-B14F-4D97-AF65-F5344CB8AC3E}">
        <p14:creationId xmlns:p14="http://schemas.microsoft.com/office/powerpoint/2010/main" val="366919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Apostelen Andreas</a:t>
            </a:r>
          </a:p>
        </p:txBody>
      </p:sp>
      <p:sp>
        <p:nvSpPr>
          <p:cNvPr id="3" name="Plassholder for innhold 2"/>
          <p:cNvSpPr>
            <a:spLocks noGrp="1"/>
          </p:cNvSpPr>
          <p:nvPr>
            <p:ph idx="1"/>
          </p:nvPr>
        </p:nvSpPr>
        <p:spPr/>
        <p:txBody>
          <a:bodyPr/>
          <a:lstStyle/>
          <a:p>
            <a:r>
              <a:rPr lang="nb-NO" dirty="0"/>
              <a:t>”Jeg så bad av tømmer, og de varmes opp til veggene er røde, så kler de av seg, og er nakne, og de heller over seg garvesyre, og de pisker seg med unge kvister, de banker seg slik at de knapt kan svette mer, og deretter heller de iskaldt vann over seg, og først da livner de til igjen. Dette gjør de hver dag, men ingen piner dem, men de piner seg selv, og dette kaller de å vaske seg, og ikke pinsel.”</a:t>
            </a:r>
          </a:p>
        </p:txBody>
      </p:sp>
    </p:spTree>
    <p:extLst>
      <p:ext uri="{BB962C8B-B14F-4D97-AF65-F5344CB8AC3E}">
        <p14:creationId xmlns:p14="http://schemas.microsoft.com/office/powerpoint/2010/main" val="114144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Sauna</a:t>
            </a:r>
          </a:p>
        </p:txBody>
      </p:sp>
      <p:pic>
        <p:nvPicPr>
          <p:cNvPr id="4" name="Plassholder for innhold 3" descr="Smoke_sauna.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87903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Under svensk herredømme</a:t>
            </a:r>
          </a:p>
        </p:txBody>
      </p:sp>
      <p:sp>
        <p:nvSpPr>
          <p:cNvPr id="3" name="Plassholder for innhold 2"/>
          <p:cNvSpPr>
            <a:spLocks noGrp="1"/>
          </p:cNvSpPr>
          <p:nvPr>
            <p:ph idx="1"/>
          </p:nvPr>
        </p:nvSpPr>
        <p:spPr/>
        <p:txBody>
          <a:bodyPr/>
          <a:lstStyle/>
          <a:p>
            <a:r>
              <a:rPr lang="nb-NO" dirty="0"/>
              <a:t>Erik den hellige </a:t>
            </a:r>
            <a:r>
              <a:rPr lang="nb-NO" dirty="0" err="1"/>
              <a:t>ca</a:t>
            </a:r>
            <a:r>
              <a:rPr lang="nb-NO" dirty="0"/>
              <a:t> 1150 – korstog</a:t>
            </a:r>
          </a:p>
          <a:p>
            <a:r>
              <a:rPr lang="nb-NO" dirty="0"/>
              <a:t>De ville, hedenske finner</a:t>
            </a:r>
          </a:p>
          <a:p>
            <a:r>
              <a:rPr lang="nb-NO" dirty="0"/>
              <a:t>Svensk ekspansjon østover</a:t>
            </a:r>
          </a:p>
          <a:p>
            <a:r>
              <a:rPr lang="nb-NO" dirty="0"/>
              <a:t>Støtte på Russland (Novgorod), freden i </a:t>
            </a:r>
            <a:r>
              <a:rPr lang="nb-NO" dirty="0" err="1"/>
              <a:t>Nøteborg</a:t>
            </a:r>
            <a:r>
              <a:rPr lang="nb-NO" dirty="0"/>
              <a:t> 1323</a:t>
            </a:r>
          </a:p>
          <a:p>
            <a:r>
              <a:rPr lang="nb-NO" dirty="0"/>
              <a:t>Grense mellom russisk og svensk område</a:t>
            </a:r>
          </a:p>
          <a:p>
            <a:r>
              <a:rPr lang="nb-NO" dirty="0"/>
              <a:t>Stormaktenes kasteball</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71589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Lalli</a:t>
            </a:r>
            <a:r>
              <a:rPr lang="nb-NO" dirty="0"/>
              <a:t>, </a:t>
            </a:r>
            <a:r>
              <a:rPr lang="nb-NO" dirty="0" err="1"/>
              <a:t>Kerttu</a:t>
            </a:r>
            <a:r>
              <a:rPr lang="nb-NO" dirty="0"/>
              <a:t> og Henry (1156)</a:t>
            </a:r>
          </a:p>
        </p:txBody>
      </p:sp>
      <p:pic>
        <p:nvPicPr>
          <p:cNvPr id="4" name="Plassholder for innhold 3" descr="Albert_Edelfelt_-_Bishop_Henry_killed_by_Lalli.png"/>
          <p:cNvPicPr>
            <a:picLocks noGrp="1" noChangeAspect="1"/>
          </p:cNvPicPr>
          <p:nvPr>
            <p:ph idx="1"/>
          </p:nvPr>
        </p:nvPicPr>
        <p:blipFill>
          <a:blip r:embed="rId2">
            <a:extLst>
              <a:ext uri="{28A0092B-C50C-407E-A947-70E740481C1C}">
                <a14:useLocalDpi xmlns:a14="http://schemas.microsoft.com/office/drawing/2010/main" val="0"/>
              </a:ext>
            </a:extLst>
          </a:blip>
          <a:srcRect t="9372" b="9372"/>
          <a:stretch>
            <a:fillRect/>
          </a:stretch>
        </p:blipFill>
        <p:spPr/>
      </p:pic>
    </p:spTree>
    <p:extLst>
      <p:ext uri="{BB962C8B-B14F-4D97-AF65-F5344CB8AC3E}">
        <p14:creationId xmlns:p14="http://schemas.microsoft.com/office/powerpoint/2010/main" val="27818078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541</TotalTime>
  <Words>1203</Words>
  <Application>Microsoft Office PowerPoint</Application>
  <PresentationFormat>On-screen Show (4:3)</PresentationFormat>
  <Paragraphs>197</Paragraphs>
  <Slides>46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Office-tema</vt:lpstr>
      <vt:lpstr>Finland 1809-2017</vt:lpstr>
      <vt:lpstr>Finlands og EUs nordligste punkt</vt:lpstr>
      <vt:lpstr>PowerPoint Presentation</vt:lpstr>
      <vt:lpstr>PowerPoint Presentation</vt:lpstr>
      <vt:lpstr>Streif i historien</vt:lpstr>
      <vt:lpstr>Apostelen Andreas</vt:lpstr>
      <vt:lpstr>Sauna</vt:lpstr>
      <vt:lpstr>Under svensk herredømme</vt:lpstr>
      <vt:lpstr>Lalli, Kerttu og Henry (1156)</vt:lpstr>
      <vt:lpstr>Gustav Adolf (1594-1632)</vt:lpstr>
      <vt:lpstr>Hakkapeliitta</vt:lpstr>
      <vt:lpstr>PowerPoint Presentation</vt:lpstr>
      <vt:lpstr>1700-tallet</vt:lpstr>
      <vt:lpstr>Gustav 3. s statsskikk 1772</vt:lpstr>
      <vt:lpstr>1800-tallet</vt:lpstr>
      <vt:lpstr>Selvstyret vokser</vt:lpstr>
      <vt:lpstr>PowerPoint Presentation</vt:lpstr>
      <vt:lpstr>Russifiseringsprosess</vt:lpstr>
      <vt:lpstr>PowerPoint Presentation</vt:lpstr>
      <vt:lpstr>Edvard Isto. ”Angrepet”</vt:lpstr>
      <vt:lpstr>Protester </vt:lpstr>
      <vt:lpstr>Splittelse, attentat, revolusjon</vt:lpstr>
      <vt:lpstr>Nikolai Bobrikov, Eugen Schauman 1904</vt:lpstr>
      <vt:lpstr>1907-1917</vt:lpstr>
      <vt:lpstr>Selvstendighet</vt:lpstr>
      <vt:lpstr>Borgerkrigen</vt:lpstr>
      <vt:lpstr>Mannerheim, Tyskland</vt:lpstr>
      <vt:lpstr>Monarkiet Finland 6/10-14/12-18</vt:lpstr>
      <vt:lpstr>Selvstendighetstiden</vt:lpstr>
      <vt:lpstr>Harde 20- og 30-år</vt:lpstr>
      <vt:lpstr>Høyre – og venstrestrid</vt:lpstr>
      <vt:lpstr>Depresjon og økonomi</vt:lpstr>
      <vt:lpstr>OL 1940</vt:lpstr>
      <vt:lpstr>Vinterkrigen</vt:lpstr>
      <vt:lpstr>Virkninger av vinterkrigen</vt:lpstr>
      <vt:lpstr>Fortsettelseskrigen og fred</vt:lpstr>
      <vt:lpstr>Virkninger</vt:lpstr>
      <vt:lpstr>VSB og finlandisering</vt:lpstr>
      <vt:lpstr>OL 1952 og Armi Kuusela</vt:lpstr>
      <vt:lpstr>Hva nå?</vt:lpstr>
      <vt:lpstr>PowerPoint Presentation</vt:lpstr>
      <vt:lpstr>Jean (Johan Julius) Sibelius (1865-1957)</vt:lpstr>
      <vt:lpstr>Helene Schjerfbeck (1862-1946)</vt:lpstr>
      <vt:lpstr>Alvar Aalto (1898-1976)</vt:lpstr>
      <vt:lpstr>Tove Jansson (1914-2001)</vt:lpstr>
      <vt:lpstr>Sofi Oksanen (1977-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Finland 1809-2016</dc:title>
  <dc:creator>Kjell Dragnes</dc:creator>
  <cp:lastModifiedBy>Dag Hovlandsdal</cp:lastModifiedBy>
  <cp:revision>58</cp:revision>
  <dcterms:created xsi:type="dcterms:W3CDTF">2016-04-18T11:32:13Z</dcterms:created>
  <dcterms:modified xsi:type="dcterms:W3CDTF">2018-05-04T12:31:43Z</dcterms:modified>
</cp:coreProperties>
</file>