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97" r:id="rId3"/>
    <p:sldId id="274" r:id="rId4"/>
    <p:sldId id="277" r:id="rId5"/>
    <p:sldId id="276" r:id="rId6"/>
    <p:sldId id="298" r:id="rId7"/>
    <p:sldId id="270" r:id="rId8"/>
    <p:sldId id="272" r:id="rId9"/>
    <p:sldId id="279" r:id="rId10"/>
    <p:sldId id="280" r:id="rId11"/>
    <p:sldId id="283" r:id="rId12"/>
    <p:sldId id="281" r:id="rId13"/>
    <p:sldId id="299" r:id="rId14"/>
    <p:sldId id="302" r:id="rId15"/>
    <p:sldId id="303" r:id="rId16"/>
    <p:sldId id="284" r:id="rId17"/>
    <p:sldId id="275" r:id="rId18"/>
  </p:sldIdLst>
  <p:sldSz cx="21664613" cy="12193588"/>
  <p:notesSz cx="6858000" cy="9144000"/>
  <p:defaultTextStyle>
    <a:defPPr>
      <a:defRPr lang="nb-NO"/>
    </a:defPPr>
    <a:lvl1pPr marL="0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1pPr>
    <a:lvl2pPr marL="812582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2pPr>
    <a:lvl3pPr marL="1625163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3pPr>
    <a:lvl4pPr marL="2437745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4pPr>
    <a:lvl5pPr marL="3250326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5pPr>
    <a:lvl6pPr marL="4062908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6pPr>
    <a:lvl7pPr marL="4875489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7pPr>
    <a:lvl8pPr marL="5688071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8pPr>
    <a:lvl9pPr marL="6500652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6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757"/>
    <a:srgbClr val="367B55"/>
    <a:srgbClr val="3C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Mørk stil 1 -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93" y="69"/>
      </p:cViewPr>
      <p:guideLst>
        <p:guide orient="horz" pos="3840"/>
        <p:guide pos="6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16F1F-3007-41F3-9EBA-67A328F200CB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5407-E714-4F0B-A7CF-63EC610A4E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5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De aller fleste av våre innbyggere meldte tilbake at de opplever at de har det bra: At dette er et godt sted å bo og leve, at de har muligheter og at de opplever fordeler ved å bo nettopp i bærumssamfunnet. Det er viktig.</a:t>
            </a:r>
          </a:p>
          <a:p>
            <a:endParaRPr lang="nb-NO" altLang="nb-NO"/>
          </a:p>
          <a:p>
            <a:r>
              <a:rPr lang="nb-NO" altLang="nb-NO"/>
              <a:t>Samtidig: Dette skaper visse utfordringer hvis vi vil mobilisere befolkningen, vanskeligere å samle alle til felles «innsats». 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BC73E-6FCA-415F-9EFA-14992DEC2DB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1D057-F638-420B-B434-A7D0B65F61FC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b="1" dirty="0"/>
              <a:t>et løfte </a:t>
            </a:r>
            <a:r>
              <a:rPr lang="nb-NO" dirty="0"/>
              <a:t>til bærumssamfunnet om at innbyggere også skal være </a:t>
            </a:r>
            <a:r>
              <a:rPr lang="nb-NO" dirty="0" err="1"/>
              <a:t>medbyggere</a:t>
            </a:r>
            <a:br>
              <a:rPr lang="nb-NO" dirty="0"/>
            </a:br>
            <a:endParaRPr lang="nb-NO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b="1" dirty="0"/>
              <a:t>en forventning </a:t>
            </a:r>
            <a:r>
              <a:rPr lang="nb-NO" dirty="0"/>
              <a:t>om innbyggerdialog og medvirkning</a:t>
            </a:r>
            <a:br>
              <a:rPr lang="nb-NO" dirty="0"/>
            </a:br>
            <a:endParaRPr lang="nb-NO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dirty="0"/>
              <a:t>har mulighet for å </a:t>
            </a:r>
            <a:r>
              <a:rPr lang="nb-NO" b="1" dirty="0"/>
              <a:t>gi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/>
              <a:t>    retninger </a:t>
            </a:r>
            <a:r>
              <a:rPr lang="nb-NO" dirty="0"/>
              <a:t>vi ønsker 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    samfunnet skal utvikle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    seg i </a:t>
            </a:r>
            <a:r>
              <a:rPr lang="nb-NO" dirty="0" err="1"/>
              <a:t>f.eks</a:t>
            </a:r>
            <a:r>
              <a:rPr lang="nb-NO" dirty="0"/>
              <a:t> mangfold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/>
              <a:t>Ordene er kvaliteter for bærumssamfunnet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altLang="nb-NO" b="1" dirty="0">
                <a:cs typeface="Arial" pitchFamily="34" charset="0"/>
              </a:rPr>
              <a:t>mangfold</a:t>
            </a:r>
            <a:r>
              <a:rPr lang="nb-NO" altLang="nb-NO" dirty="0">
                <a:cs typeface="Arial" pitchFamily="34" charset="0"/>
              </a:rPr>
              <a:t>: å sette pris på og respektere forskjellighet</a:t>
            </a:r>
            <a:br>
              <a:rPr lang="nb-NO" altLang="nb-NO" dirty="0">
                <a:cs typeface="Arial" pitchFamily="34" charset="0"/>
              </a:rPr>
            </a:br>
            <a:endParaRPr lang="nb-NO" altLang="nb-NO" dirty="0"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altLang="nb-NO" b="1" dirty="0">
                <a:cs typeface="Arial" pitchFamily="34" charset="0"/>
              </a:rPr>
              <a:t>raushet</a:t>
            </a:r>
            <a:r>
              <a:rPr lang="nb-NO" altLang="nb-NO" dirty="0">
                <a:cs typeface="Arial" pitchFamily="34" charset="0"/>
              </a:rPr>
              <a:t>: </a:t>
            </a:r>
            <a:r>
              <a:rPr lang="nb-NO" dirty="0">
                <a:cs typeface="Arial" pitchFamily="34" charset="0"/>
              </a:rPr>
              <a:t>følelsen av et fellesskap,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cs typeface="Arial" pitchFamily="34" charset="0"/>
              </a:rPr>
              <a:t>      noe som er større enn oss selv  </a:t>
            </a:r>
            <a:br>
              <a:rPr lang="nb-NO" dirty="0">
                <a:cs typeface="Arial" pitchFamily="34" charset="0"/>
              </a:rPr>
            </a:br>
            <a:r>
              <a:rPr lang="nb-NO" dirty="0">
                <a:cs typeface="Arial" pitchFamily="34" charset="0"/>
              </a:rPr>
              <a:t>        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b-NO" altLang="nb-NO" b="1" dirty="0">
                <a:cs typeface="Arial" pitchFamily="34" charset="0"/>
              </a:rPr>
              <a:t>bærekraft</a:t>
            </a:r>
            <a:r>
              <a:rPr lang="nb-NO" altLang="nb-NO" dirty="0">
                <a:cs typeface="Arial" pitchFamily="34" charset="0"/>
              </a:rPr>
              <a:t>: å tenke på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dirty="0">
                <a:cs typeface="Arial" pitchFamily="34" charset="0"/>
              </a:rPr>
              <a:t>      fremtiden når vi gjør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dirty="0">
                <a:cs typeface="Arial" pitchFamily="34" charset="0"/>
              </a:rPr>
              <a:t>      våre valg,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dirty="0">
                <a:cs typeface="Arial" pitchFamily="34" charset="0"/>
              </a:rPr>
              <a:t>      de unges begrep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DAA80-199F-498E-A6A2-1DD83A25E121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B67A3-8B77-4E90-AE20-AECF75CC7E20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Gjennom kommunens arealplan, ønsker Bærum kommune å gjøre det enklere å velge alternativer til bilen. Når flere har kort sykkel- eller gangvei hjemmefra til stasjonen, vil flere også velge å reise kollektivt. Boligbygging skal ses i sammenheng med etablering av skoler, barnehager og et godt og effektivt kollektivtilbud</a:t>
            </a:r>
          </a:p>
          <a:p>
            <a:endParaRPr lang="nb-NO" altLang="nb-NO"/>
          </a:p>
          <a:p>
            <a:endParaRPr lang="nb-NO" altLang="nb-NO"/>
          </a:p>
          <a:p>
            <a:r>
              <a:rPr lang="nb-NO" altLang="nb-NO" b="1"/>
              <a:t>Bymessig utvikling ved kollektivknutepunkter</a:t>
            </a:r>
            <a:endParaRPr lang="nb-NO" altLang="nb-NO"/>
          </a:p>
          <a:p>
            <a:r>
              <a:rPr lang="nb-NO" altLang="nb-NO"/>
              <a:t>Kommunen ønsker å styrke og videreutvikle lokalsamfunn med godt kundegrunnlag for kafeer, butikker, kulturtilbud, med gode skoler, et effektivt kollektivtilbud og offentlige tjenester rett i nærheten. </a:t>
            </a:r>
          </a:p>
          <a:p>
            <a:r>
              <a:rPr lang="nb-NO" altLang="nb-NO"/>
              <a:t> </a:t>
            </a:r>
          </a:p>
          <a:p>
            <a:r>
              <a:rPr lang="nb-NO" altLang="nb-NO"/>
              <a:t>Når innbyggertallet øker, vil kommunen legge til rette for en boligutvikling som gir gode oppvekstsvilkår med skole og barnehage, god pleie og omsorg for eldre. Veksten skal skje i gang/sykkelavstand til buss, tog og bane. </a:t>
            </a:r>
          </a:p>
          <a:p>
            <a:endParaRPr lang="nb-NO" altLang="nb-NO"/>
          </a:p>
          <a:p>
            <a:r>
              <a:rPr lang="nb-NO" altLang="nb-NO"/>
              <a:t>Arealplanen for Bærum gir føringer for en mer bærekraftig arealpolitikk:  </a:t>
            </a:r>
          </a:p>
          <a:p>
            <a:r>
              <a:rPr lang="nb-NO" altLang="nb-NO"/>
              <a:t>Ny utbygging skal skje ved kollektivknutepunktene </a:t>
            </a:r>
          </a:p>
          <a:p>
            <a:r>
              <a:rPr lang="nb-NO" altLang="nb-NO"/>
              <a:t>I knutepunktene åpnes det for høyere og mer bymessig utbygging </a:t>
            </a:r>
          </a:p>
          <a:p>
            <a:r>
              <a:rPr lang="nb-NO" altLang="nb-NO"/>
              <a:t>Marka, sjøen og grøntområdene imellom sikres mot nedbygging </a:t>
            </a:r>
          </a:p>
          <a:p>
            <a:r>
              <a:rPr lang="nb-NO" altLang="nb-NO"/>
              <a:t>Restriktiv til fortetting utenom knutepunktene</a:t>
            </a:r>
          </a:p>
          <a:p>
            <a:r>
              <a:rPr lang="nb-NO" altLang="nb-NO"/>
              <a:t>Første kommune som kobler arealplan og investeringsplan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2B895-7B26-4194-9757-DAE82DCB2829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Bærum skal kjennetegnes ved et mangfoldig, fremtidsrettet og samfunnsaktivt næringsliv, og være en attraktiv kommune å drive virksomhet i for store og små, veletablerte og nye bedrifter</a:t>
            </a:r>
          </a:p>
          <a:p>
            <a:r>
              <a:rPr lang="nb-NO" altLang="nb-NO"/>
              <a:t> </a:t>
            </a:r>
          </a:p>
          <a:p>
            <a:r>
              <a:rPr lang="nb-NO" altLang="nb-NO"/>
              <a:t>Hovedsatsingen for næringsutvikling i Bærum:</a:t>
            </a:r>
          </a:p>
          <a:p>
            <a:r>
              <a:rPr lang="nb-NO" altLang="nb-NO"/>
              <a:t>1.Kompetanse og kunnskapsnæringene</a:t>
            </a:r>
          </a:p>
          <a:p>
            <a:r>
              <a:rPr lang="nb-NO" altLang="nb-NO"/>
              <a:t>2.Næringsvennlig kommune</a:t>
            </a:r>
          </a:p>
          <a:p>
            <a:r>
              <a:rPr lang="nb-NO" altLang="nb-NO"/>
              <a:t>3.Lokalt og regionalt samarbeid</a:t>
            </a:r>
          </a:p>
          <a:p>
            <a:r>
              <a:rPr lang="nb-NO" altLang="nb-NO"/>
              <a:t>4.Entreprenørskap og innovasjon</a:t>
            </a:r>
          </a:p>
          <a:p>
            <a:r>
              <a:rPr lang="nb-NO" altLang="nb-NO"/>
              <a:t>5.Lokale næringer</a:t>
            </a:r>
          </a:p>
          <a:p>
            <a:r>
              <a:rPr lang="nb-NO" altLang="nb-NO"/>
              <a:t>6.Arealforvaltning og sentrumsutvikling</a:t>
            </a:r>
          </a:p>
          <a:p>
            <a:r>
              <a:rPr lang="nb-NO" altLang="nb-NO"/>
              <a:t>7.Infrastruktur – samferdsel</a:t>
            </a:r>
          </a:p>
          <a:p>
            <a:r>
              <a:rPr lang="nb-NO" altLang="nb-NO"/>
              <a:t> </a:t>
            </a:r>
          </a:p>
          <a:p>
            <a:r>
              <a:rPr lang="nb-NO" altLang="nb-NO"/>
              <a:t>Kommunevåpenet</a:t>
            </a:r>
          </a:p>
          <a:p>
            <a:r>
              <a:rPr lang="nb-NO" altLang="nb-NO"/>
              <a:t>Viser en kalkovn. Bærum har naturlige store forekomster av kalkstein. Brenning av kalk ga fra tidlig middelalder en viktig ekstrainntekt for bøndene/eierne av gårdene.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19BDDF-CEBF-4D29-B91D-F5065CD68059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 b="1">
                <a:solidFill>
                  <a:srgbClr val="0070C0"/>
                </a:solidFill>
                <a:latin typeface="Arial" pitchFamily="34" charset="0"/>
              </a:rPr>
              <a:t>Kommunedelplanen sier:</a:t>
            </a:r>
            <a:br>
              <a:rPr lang="nb-NO" altLang="nb-NO" b="1">
                <a:solidFill>
                  <a:srgbClr val="0070C0"/>
                </a:solidFill>
                <a:latin typeface="Arial" pitchFamily="34" charset="0"/>
              </a:rPr>
            </a:b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 6 300 boliger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20 000 arbeidsplasser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12-20 000 innbyggere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Kommunedelplanen er under revisjon. Den kan gi grunnlag for 9000 til 11000 boliger.</a:t>
            </a:r>
            <a:endParaRPr lang="nb-NO" altLang="nb-NO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endParaRPr lang="nb-NO" altLang="nb-NO" b="1">
              <a:solidFill>
                <a:srgbClr val="0070C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 b="1">
                <a:solidFill>
                  <a:srgbClr val="0070C0"/>
                </a:solidFill>
                <a:latin typeface="Arial" pitchFamily="34" charset="0"/>
              </a:rPr>
              <a:t>Status pr 1.1.2016: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Ca 2000 boliger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2EA4CE"/>
              </a:buClr>
              <a:buFont typeface="Monotype Sorts"/>
              <a:buNone/>
            </a:pPr>
            <a:r>
              <a:rPr lang="nb-NO" altLang="nb-NO">
                <a:solidFill>
                  <a:srgbClr val="0070C0"/>
                </a:solidFill>
                <a:latin typeface="Arial" pitchFamily="34" charset="0"/>
              </a:rPr>
              <a:t>Ca 20 000 arbeidsplasser</a:t>
            </a:r>
            <a:endParaRPr lang="nb-NO" altLang="nb-NO">
              <a:solidFill>
                <a:srgbClr val="0070C0"/>
              </a:solidFill>
            </a:endParaRPr>
          </a:p>
          <a:p>
            <a:endParaRPr lang="nb-NO" altLang="nb-NO" b="1"/>
          </a:p>
          <a:p>
            <a:r>
              <a:rPr lang="nb-NO" altLang="nb-NO" b="1"/>
              <a:t>Fornebuerklæringen</a:t>
            </a:r>
          </a:p>
          <a:p>
            <a:r>
              <a:rPr lang="nb-NO" altLang="nb-NO">
                <a:latin typeface="Arabic Typesetting" pitchFamily="66" charset="-78"/>
                <a:cs typeface="Arabic Typesetting" pitchFamily="66" charset="-78"/>
              </a:rPr>
              <a:t>Fornebu skal inspirere mennesker </a:t>
            </a:r>
            <a:br>
              <a:rPr lang="nb-NO" altLang="nb-NO">
                <a:latin typeface="Arabic Typesetting" pitchFamily="66" charset="-78"/>
                <a:cs typeface="Arabic Typesetting" pitchFamily="66" charset="-78"/>
              </a:rPr>
            </a:br>
            <a:r>
              <a:rPr lang="nb-NO" altLang="nb-NO">
                <a:latin typeface="Arabic Typesetting" pitchFamily="66" charset="-78"/>
                <a:cs typeface="Arabic Typesetting" pitchFamily="66" charset="-78"/>
              </a:rPr>
              <a:t>til å få frem det beste i seg selv og hverandre, og være så full av mangfoldig aktivitet at alle kan bidra.</a:t>
            </a:r>
            <a:br>
              <a:rPr lang="nb-NO" altLang="nb-NO">
                <a:latin typeface="Arabic Typesetting" pitchFamily="66" charset="-78"/>
                <a:cs typeface="Arabic Typesetting" pitchFamily="66" charset="-78"/>
              </a:rPr>
            </a:br>
            <a:r>
              <a:rPr lang="nb-NO" altLang="nb-NO">
                <a:latin typeface="Arabic Typesetting" pitchFamily="66" charset="-78"/>
                <a:cs typeface="Arabic Typesetting" pitchFamily="66" charset="-78"/>
              </a:rPr>
              <a:t>På Fornebu skal vi ha mot til å vise at vi bryr oss. Den unike naturen og dyrelivet skal være til glede både i dag og i morgen.</a:t>
            </a:r>
            <a:br>
              <a:rPr lang="nb-NO" altLang="nb-NO">
                <a:latin typeface="Arabic Typesetting" pitchFamily="66" charset="-78"/>
                <a:cs typeface="Arabic Typesetting" pitchFamily="66" charset="-78"/>
              </a:rPr>
            </a:br>
            <a:r>
              <a:rPr lang="nb-NO" altLang="nb-NO">
                <a:latin typeface="Arabic Typesetting" pitchFamily="66" charset="-78"/>
                <a:cs typeface="Arabic Typesetting" pitchFamily="66" charset="-78"/>
              </a:rPr>
              <a:t>Fornebu skal bli et møtested mellom ny kunnskap og gammel klokskap, og et godt samfunn fordi menneskene her lever, tenker, tror og elsker forskjellig.</a:t>
            </a:r>
          </a:p>
          <a:p>
            <a:r>
              <a:rPr lang="nb-NO" altLang="nb-NO">
                <a:latin typeface="Arabic Typesetting" pitchFamily="66" charset="-78"/>
                <a:cs typeface="Arabic Typesetting" pitchFamily="66" charset="-78"/>
              </a:rPr>
              <a:t>Vedtatt på Vill natt, 12. mai 2006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FFB-C01D-46F6-8D08-7589A358734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Bærumssamfunnet preges av tusener av ildsjeler og stor frivilligsektor. </a:t>
            </a:r>
          </a:p>
          <a:p>
            <a:endParaRPr lang="nb-NO" altLang="nb-NO" b="1"/>
          </a:p>
          <a:p>
            <a:r>
              <a:rPr lang="nb-NO" altLang="nb-NO" b="1"/>
              <a:t>Kultur</a:t>
            </a:r>
            <a:endParaRPr lang="nb-NO" altLang="nb-NO"/>
          </a:p>
          <a:p>
            <a:r>
              <a:rPr lang="en-US" altLang="nb-NO"/>
              <a:t>8.000 medlemmer av 140 foreninger for teater, </a:t>
            </a:r>
            <a:br>
              <a:rPr lang="en-US" altLang="nb-NO"/>
            </a:br>
            <a:r>
              <a:rPr lang="en-US" altLang="nb-NO"/>
              <a:t>kunst, dans og musikk</a:t>
            </a:r>
          </a:p>
          <a:p>
            <a:r>
              <a:rPr lang="en-US" altLang="nb-NO"/>
              <a:t>50 sosiale- og velferds-foreninger</a:t>
            </a:r>
          </a:p>
          <a:p>
            <a:r>
              <a:rPr lang="en-US" altLang="nb-NO"/>
              <a:t>Ca. 200 andre lag og organisasjoner</a:t>
            </a:r>
            <a:endParaRPr lang="nb-NO" altLang="nb-NO"/>
          </a:p>
          <a:p>
            <a:endParaRPr lang="nb-NO" altLang="nb-NO"/>
          </a:p>
          <a:p>
            <a:r>
              <a:rPr lang="nb-NO" altLang="nb-NO" b="1"/>
              <a:t>Idrett</a:t>
            </a:r>
            <a:r>
              <a:rPr lang="nb-NO" altLang="nb-NO"/>
              <a:t>:</a:t>
            </a:r>
          </a:p>
          <a:p>
            <a:r>
              <a:rPr lang="nb-NO" altLang="nb-NO"/>
              <a:t>600 </a:t>
            </a:r>
            <a:r>
              <a:rPr lang="en-US" altLang="nb-NO"/>
              <a:t>sports-/aktivitetssentre og turstier</a:t>
            </a:r>
          </a:p>
          <a:p>
            <a:r>
              <a:rPr lang="en-US" altLang="nb-NO"/>
              <a:t>43.000 medlemmer av 130 idrettsforeninger</a:t>
            </a:r>
          </a:p>
          <a:p>
            <a:r>
              <a:rPr lang="en-US" altLang="nb-NO"/>
              <a:t>Mer enn 60 ulike typer idrettsgrener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9091A-0976-44B6-AE56-59A39E141B65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Nærhet til Oslofjorden med spennende øyer og små øysamfunn, vide og åpne frodige daler, dyrket mark, kupert terreng, utfordrende bergvegger og dype skoger. Med andre ord; et sted der du kan søke fred og ro, men også den andre ytterkant - det urbane. </a:t>
            </a:r>
          </a:p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E85E2-E83F-4625-B21B-EC64A79D51C0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BD6363-861D-4B75-8BA5-EBB9ACF8E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664613" cy="121935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AC612F-14F8-4A54-B580-019260AD4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0222" y="3517640"/>
            <a:ext cx="12443156" cy="764015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067800" y="5731916"/>
            <a:ext cx="10858500" cy="2394299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7200" b="1">
                <a:solidFill>
                  <a:srgbClr val="367B5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067800" y="8342243"/>
            <a:ext cx="10858500" cy="1105338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812444" indent="0" algn="ctr">
              <a:buNone/>
              <a:defRPr sz="3554"/>
            </a:lvl2pPr>
            <a:lvl3pPr marL="1624889" indent="0" algn="ctr">
              <a:buNone/>
              <a:defRPr sz="3199"/>
            </a:lvl3pPr>
            <a:lvl4pPr marL="2437333" indent="0" algn="ctr">
              <a:buNone/>
              <a:defRPr sz="2843"/>
            </a:lvl4pPr>
            <a:lvl5pPr marL="3249778" indent="0" algn="ctr">
              <a:buNone/>
              <a:defRPr sz="2843"/>
            </a:lvl5pPr>
            <a:lvl6pPr marL="4062222" indent="0" algn="ctr">
              <a:buNone/>
              <a:defRPr sz="2843"/>
            </a:lvl6pPr>
            <a:lvl7pPr marL="4874666" indent="0" algn="ctr">
              <a:buNone/>
              <a:defRPr sz="2843"/>
            </a:lvl7pPr>
            <a:lvl8pPr marL="5687111" indent="0" algn="ctr">
              <a:buNone/>
              <a:defRPr sz="2843"/>
            </a:lvl8pPr>
            <a:lvl9pPr marL="6499555" indent="0" algn="ctr">
              <a:buNone/>
              <a:defRPr sz="2843"/>
            </a:lvl9pPr>
          </a:lstStyle>
          <a:p>
            <a:r>
              <a:rPr lang="nb-NO" dirty="0"/>
              <a:t>Tittel Navn </a:t>
            </a:r>
            <a:r>
              <a:rPr lang="nb-NO" dirty="0" err="1"/>
              <a:t>Navnesen</a:t>
            </a:r>
            <a:r>
              <a:rPr lang="nb-NO" dirty="0"/>
              <a:t> | </a:t>
            </a:r>
            <a:r>
              <a:rPr lang="nb-NO" dirty="0" err="1"/>
              <a:t>dd</a:t>
            </a:r>
            <a:r>
              <a:rPr lang="nb-NO" dirty="0"/>
              <a:t>. MMM </a:t>
            </a:r>
            <a:r>
              <a:rPr lang="nb-NO" dirty="0" err="1"/>
              <a:t>åååå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6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/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2" y="1467543"/>
            <a:ext cx="17822228" cy="1505104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2" y="3582447"/>
            <a:ext cx="17822228" cy="6948868"/>
          </a:xfrm>
        </p:spPr>
        <p:txBody>
          <a:bodyPr>
            <a:normAutofit/>
          </a:bodyPr>
          <a:lstStyle>
            <a:lvl1pPr>
              <a:defRPr sz="3600" u="none"/>
            </a:lvl1pPr>
            <a:lvl2pPr>
              <a:defRPr sz="3600" u="none"/>
            </a:lvl2pPr>
            <a:lvl3pPr>
              <a:defRPr sz="3600" u="none"/>
            </a:lvl3pPr>
            <a:lvl4pPr>
              <a:defRPr sz="3600" u="none"/>
            </a:lvl4pPr>
            <a:lvl5pPr>
              <a:defRPr sz="3600" u="none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944688" y="3233738"/>
            <a:ext cx="17821275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CB732C-A766-4F64-8D72-CA722810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38C2E8F5-31CA-4B71-9802-64F61F79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50"/>
            <a:ext cx="17822228" cy="61910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07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8158" y="3039931"/>
            <a:ext cx="18685729" cy="5072193"/>
          </a:xfrm>
        </p:spPr>
        <p:txBody>
          <a:bodyPr anchor="b"/>
          <a:lstStyle>
            <a:lvl1pPr>
              <a:defRPr sz="1066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78158" y="8160109"/>
            <a:ext cx="18685729" cy="2667346"/>
          </a:xfrm>
        </p:spPr>
        <p:txBody>
          <a:bodyPr/>
          <a:lstStyle>
            <a:lvl1pPr marL="0" indent="0">
              <a:buNone/>
              <a:defRPr sz="4265">
                <a:solidFill>
                  <a:srgbClr val="545757"/>
                </a:solidFill>
              </a:defRPr>
            </a:lvl1pPr>
            <a:lvl2pPr marL="812444" indent="0">
              <a:buNone/>
              <a:defRPr sz="3554">
                <a:solidFill>
                  <a:schemeClr val="tx1">
                    <a:tint val="75000"/>
                  </a:schemeClr>
                </a:solidFill>
              </a:defRPr>
            </a:lvl2pPr>
            <a:lvl3pPr marL="1624889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437333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4pPr>
            <a:lvl5pPr marL="3249778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5pPr>
            <a:lvl6pPr marL="4062222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6pPr>
            <a:lvl7pPr marL="4874666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7pPr>
            <a:lvl8pPr marL="5687111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8pPr>
            <a:lvl9pPr marL="6499555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6432867"/>
            <a:ext cx="21664613" cy="5760720"/>
          </a:xfrm>
          <a:noFill/>
        </p:spPr>
        <p:txBody>
          <a:bodyPr tIns="720000" anchor="t" anchorCtr="1"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3B97D6-BA4C-4B2D-BADF-BC915A7C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076B5D6D-5178-4EE5-9EB8-FCAC91EBB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4688" y="3233738"/>
            <a:ext cx="17821275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2C1C189-9DC2-4E99-865D-912204CE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50"/>
            <a:ext cx="17822228" cy="1562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6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1655361" y="0"/>
            <a:ext cx="10009251" cy="12193588"/>
          </a:xfrm>
          <a:prstGeom prst="rect">
            <a:avLst/>
          </a:prstGeom>
          <a:noFill/>
        </p:spPr>
        <p:txBody>
          <a:bodyPr lIns="0" tIns="216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651F3-9B16-40C6-B209-3688FC9C95F6}" type="datetimeFigureOut">
              <a:rPr lang="nb-NO" noProof="0" smtClean="0"/>
              <a:pPr/>
              <a:t>05.03.2018</a:t>
            </a:fld>
            <a:endParaRPr lang="nb-NO" noProof="0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1DFAA-887F-4071-8EAD-E8CA316FCF0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2250638-35B3-4683-89E4-917B9261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42" y="457200"/>
            <a:ext cx="8990458" cy="25185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4C6D0388-B853-43E5-8AD4-745A495F1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4688" y="3233738"/>
            <a:ext cx="8989977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757C0A9-14D5-40F7-9F93-256354EC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49"/>
            <a:ext cx="8990458" cy="61862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9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44243" y="3996500"/>
            <a:ext cx="8641080" cy="64808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25390" y="3996500"/>
            <a:ext cx="8641080" cy="64808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2" y="3996500"/>
            <a:ext cx="8641080" cy="11786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444" indent="0">
              <a:buNone/>
              <a:defRPr sz="3554" b="1"/>
            </a:lvl2pPr>
            <a:lvl3pPr marL="1624889" indent="0">
              <a:buNone/>
              <a:defRPr sz="3199" b="1"/>
            </a:lvl3pPr>
            <a:lvl4pPr marL="2437333" indent="0">
              <a:buNone/>
              <a:defRPr sz="2843" b="1"/>
            </a:lvl4pPr>
            <a:lvl5pPr marL="3249778" indent="0">
              <a:buNone/>
              <a:defRPr sz="2843" b="1"/>
            </a:lvl5pPr>
            <a:lvl6pPr marL="4062222" indent="0">
              <a:buNone/>
              <a:defRPr sz="2843" b="1"/>
            </a:lvl6pPr>
            <a:lvl7pPr marL="4874666" indent="0">
              <a:buNone/>
              <a:defRPr sz="2843" b="1"/>
            </a:lvl7pPr>
            <a:lvl8pPr marL="5687111" indent="0">
              <a:buNone/>
              <a:defRPr sz="2843" b="1"/>
            </a:lvl8pPr>
            <a:lvl9pPr marL="6499555" indent="0">
              <a:buNone/>
              <a:defRPr sz="284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944242" y="5175115"/>
            <a:ext cx="8641080" cy="53726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1125390" y="3996500"/>
            <a:ext cx="8641080" cy="11786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444" indent="0">
              <a:buNone/>
              <a:defRPr sz="3554" b="1"/>
            </a:lvl2pPr>
            <a:lvl3pPr marL="1624889" indent="0">
              <a:buNone/>
              <a:defRPr sz="3199" b="1"/>
            </a:lvl3pPr>
            <a:lvl4pPr marL="2437333" indent="0">
              <a:buNone/>
              <a:defRPr sz="2843" b="1"/>
            </a:lvl4pPr>
            <a:lvl5pPr marL="3249778" indent="0">
              <a:buNone/>
              <a:defRPr sz="2843" b="1"/>
            </a:lvl5pPr>
            <a:lvl6pPr marL="4062222" indent="0">
              <a:buNone/>
              <a:defRPr sz="2843" b="1"/>
            </a:lvl6pPr>
            <a:lvl7pPr marL="4874666" indent="0">
              <a:buNone/>
              <a:defRPr sz="2843" b="1"/>
            </a:lvl7pPr>
            <a:lvl8pPr marL="5687111" indent="0">
              <a:buNone/>
              <a:defRPr sz="2843" b="1"/>
            </a:lvl8pPr>
            <a:lvl9pPr marL="6499555" indent="0">
              <a:buNone/>
              <a:defRPr sz="284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1125390" y="5175116"/>
            <a:ext cx="8641080" cy="53726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41" y="11035346"/>
            <a:ext cx="3712472" cy="115824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944242" y="457200"/>
            <a:ext cx="17822228" cy="25185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4286250"/>
            <a:ext cx="17822228" cy="6191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44243" y="11521440"/>
            <a:ext cx="1503695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132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noProof="0" smtClean="0"/>
              <a:pPr/>
              <a:t>05.03.2018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18897" y="11521440"/>
            <a:ext cx="10801350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sz="2132">
                <a:solidFill>
                  <a:schemeClr val="tx1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6211821" y="11521440"/>
            <a:ext cx="548743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213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7" r:id="rId4"/>
    <p:sldLayoutId id="2147483651" r:id="rId5"/>
    <p:sldLayoutId id="2147483656" r:id="rId6"/>
    <p:sldLayoutId id="2147483658" r:id="rId7"/>
    <p:sldLayoutId id="2147483652" r:id="rId8"/>
    <p:sldLayoutId id="2147483653" r:id="rId9"/>
    <p:sldLayoutId id="2147483660" r:id="rId10"/>
    <p:sldLayoutId id="2147483661" r:id="rId11"/>
    <p:sldLayoutId id="2147483654" r:id="rId12"/>
    <p:sldLayoutId id="2147483655" r:id="rId13"/>
  </p:sldLayoutIdLst>
  <p:txStyles>
    <p:titleStyle>
      <a:lvl1pPr algn="l" defTabSz="1624889" rtl="0" eaLnBrk="1" latinLnBrk="0" hangingPunct="1">
        <a:lnSpc>
          <a:spcPts val="8000"/>
        </a:lnSpc>
        <a:spcBef>
          <a:spcPct val="0"/>
        </a:spcBef>
        <a:buNone/>
        <a:defRPr sz="7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624889" rtl="0" eaLnBrk="1" latinLnBrk="0" hangingPunct="1">
        <a:lnSpc>
          <a:spcPts val="5600"/>
        </a:lnSpc>
        <a:spcBef>
          <a:spcPts val="8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1pPr>
      <a:lvl2pPr marL="936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2pPr>
      <a:lvl3pPr marL="1332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3pPr>
      <a:lvl4pPr marL="1728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4pPr>
      <a:lvl5pPr marL="2160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5pPr>
      <a:lvl6pPr marL="4468444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5280889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6093333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905777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812444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624889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437333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3249778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4062222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874666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687111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499555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21090-0C49-4587-8B20-A0AC12F18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87CA9-E15E-4885-B91A-807F02971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F5926-1007-4995-967C-F02ED7244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Bærum mot 2030 – utfordringer og muligheter!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2C179-AB9A-4649-A6DE-AA1A5B6D0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nb-NO" dirty="0"/>
          </a:p>
          <a:p>
            <a:r>
              <a:rPr lang="nb-NO" sz="12800" dirty="0"/>
              <a:t>Morten Skauge, 5. mars 2018</a:t>
            </a:r>
          </a:p>
        </p:txBody>
      </p:sp>
    </p:spTree>
    <p:extLst>
      <p:ext uri="{BB962C8B-B14F-4D97-AF65-F5344CB8AC3E}">
        <p14:creationId xmlns:p14="http://schemas.microsoft.com/office/powerpoint/2010/main" val="362019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688" y="774700"/>
            <a:ext cx="17821275" cy="1800225"/>
          </a:xfrm>
        </p:spPr>
        <p:txBody>
          <a:bodyPr rtlCol="0"/>
          <a:lstStyle/>
          <a:p>
            <a:pPr defTabSz="1624889" fontAlgn="auto">
              <a:spcAft>
                <a:spcPts val="0"/>
              </a:spcAft>
              <a:defRPr/>
            </a:pPr>
            <a:r>
              <a:rPr lang="nb-NO" dirty="0"/>
              <a:t>Knutepunktstrategien</a:t>
            </a:r>
          </a:p>
        </p:txBody>
      </p:sp>
      <p:sp>
        <p:nvSpPr>
          <p:cNvPr id="65539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1944688" y="3589338"/>
            <a:ext cx="17821275" cy="21717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nb-NO" altLang="nb-NO" sz="4400" dirty="0"/>
          </a:p>
          <a:p>
            <a:r>
              <a:rPr lang="nb-NO" altLang="nb-NO" sz="4400" dirty="0"/>
              <a:t>Satsing på kollektivtransport </a:t>
            </a:r>
          </a:p>
          <a:p>
            <a:r>
              <a:rPr lang="nb-NO" altLang="nb-NO" sz="4400" dirty="0"/>
              <a:t>Fortetting ved stasjonene</a:t>
            </a:r>
          </a:p>
        </p:txBody>
      </p:sp>
      <p:sp>
        <p:nvSpPr>
          <p:cNvPr id="65540" name="Plassholder for tekst 4"/>
          <p:cNvSpPr>
            <a:spLocks noGrp="1"/>
          </p:cNvSpPr>
          <p:nvPr>
            <p:ph type="body" sz="quarter" idx="4294967295"/>
          </p:nvPr>
        </p:nvSpPr>
        <p:spPr>
          <a:xfrm>
            <a:off x="1944688" y="2736850"/>
            <a:ext cx="17821275" cy="690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altLang="nb-NO" sz="19200" dirty="0">
                <a:latin typeface="+mj-lt"/>
              </a:rPr>
              <a:t>Sandvika, Fornebu, Bekkestua-området, Lysaker og Høvik</a:t>
            </a:r>
          </a:p>
          <a:p>
            <a:endParaRPr lang="nb-NO" altLang="nb-NO" dirty="0"/>
          </a:p>
        </p:txBody>
      </p:sp>
      <p:pic>
        <p:nvPicPr>
          <p:cNvPr id="65541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32550"/>
            <a:ext cx="21664613" cy="6011863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</p:spPr>
      </p:pic>
    </p:spTree>
    <p:extLst>
      <p:ext uri="{BB962C8B-B14F-4D97-AF65-F5344CB8AC3E}">
        <p14:creationId xmlns:p14="http://schemas.microsoft.com/office/powerpoint/2010/main" val="10353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688" y="774700"/>
            <a:ext cx="8640762" cy="1800225"/>
          </a:xfrm>
        </p:spPr>
        <p:txBody>
          <a:bodyPr/>
          <a:lstStyle/>
          <a:p>
            <a:pPr>
              <a:defRPr/>
            </a:pPr>
            <a:r>
              <a:rPr lang="nb-NO" dirty="0"/>
              <a:t>Næringsliv</a:t>
            </a:r>
          </a:p>
        </p:txBody>
      </p:sp>
      <p:sp>
        <p:nvSpPr>
          <p:cNvPr id="68611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1944688" y="3913188"/>
            <a:ext cx="8640762" cy="73199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nb-NO" altLang="nb-NO" dirty="0"/>
              <a:t>En høy andel av bedrifter i Bærum driver med forskning og utvikling</a:t>
            </a:r>
            <a:br>
              <a:rPr lang="nb-NO" altLang="nb-NO" dirty="0"/>
            </a:br>
            <a:endParaRPr lang="nb-NO" altLang="nb-NO" dirty="0"/>
          </a:p>
          <a:p>
            <a:r>
              <a:rPr lang="nb-NO" altLang="nb-NO" dirty="0"/>
              <a:t>Bærum har høy andel kunnskapsintensive virksomheter </a:t>
            </a:r>
            <a:br>
              <a:rPr lang="nb-NO" altLang="nb-NO" dirty="0"/>
            </a:br>
            <a:endParaRPr lang="nb-NO" altLang="nb-NO" dirty="0"/>
          </a:p>
          <a:p>
            <a:r>
              <a:rPr lang="nb-NO" altLang="nb-NO" dirty="0"/>
              <a:t>Norges tredje største olje- og gasskommune i antall ansatte, etter Stavanger og Sola</a:t>
            </a:r>
          </a:p>
          <a:p>
            <a:endParaRPr lang="nb-NO" altLang="nb-NO" dirty="0"/>
          </a:p>
        </p:txBody>
      </p:sp>
      <p:sp>
        <p:nvSpPr>
          <p:cNvPr id="68612" name="Plassholder for tekst 4"/>
          <p:cNvSpPr>
            <a:spLocks noGrp="1"/>
          </p:cNvSpPr>
          <p:nvPr>
            <p:ph type="body" sz="quarter" idx="4294967295"/>
          </p:nvPr>
        </p:nvSpPr>
        <p:spPr>
          <a:xfrm>
            <a:off x="1944688" y="2736850"/>
            <a:ext cx="8640762" cy="690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altLang="nb-NO" dirty="0">
                <a:latin typeface="+mj-lt"/>
              </a:rPr>
              <a:t>73 500 arbeidsplasser</a:t>
            </a:r>
          </a:p>
        </p:txBody>
      </p:sp>
      <p:pic>
        <p:nvPicPr>
          <p:cNvPr id="68613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55425" y="0"/>
            <a:ext cx="10009188" cy="12193588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</p:spPr>
      </p:pic>
    </p:spTree>
    <p:extLst>
      <p:ext uri="{BB962C8B-B14F-4D97-AF65-F5344CB8AC3E}">
        <p14:creationId xmlns:p14="http://schemas.microsoft.com/office/powerpoint/2010/main" val="83549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00" y="6686550"/>
            <a:ext cx="5962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1223963"/>
            <a:ext cx="5962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1223963"/>
            <a:ext cx="59610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6686550"/>
            <a:ext cx="59404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Bil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00" y="1223963"/>
            <a:ext cx="59388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kstSylinder 1"/>
          <p:cNvSpPr txBox="1">
            <a:spLocks noChangeArrowheads="1"/>
          </p:cNvSpPr>
          <p:nvPr/>
        </p:nvSpPr>
        <p:spPr bwMode="auto">
          <a:xfrm>
            <a:off x="8016875" y="5486400"/>
            <a:ext cx="5713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sz="6000" b="1" dirty="0">
                <a:solidFill>
                  <a:schemeClr val="bg1"/>
                </a:solidFill>
              </a:rPr>
              <a:t>Fornebu</a:t>
            </a:r>
          </a:p>
        </p:txBody>
      </p:sp>
      <p:pic>
        <p:nvPicPr>
          <p:cNvPr id="66568" name="Bild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6686550"/>
            <a:ext cx="59420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1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rins1\brukere\SKA\Pictures\2017-04-27 Nytt på nytt\Nytt på nytt 4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627">
            <a:off x="12635866" y="626403"/>
            <a:ext cx="8503760" cy="113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944242" y="457200"/>
            <a:ext cx="11055478" cy="1417320"/>
          </a:xfrm>
        </p:spPr>
        <p:txBody>
          <a:bodyPr/>
          <a:lstStyle/>
          <a:p>
            <a:r>
              <a:rPr lang="nb-NO" dirty="0"/>
              <a:t>Ny klimastrategi vedtatt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0363" y="2179320"/>
            <a:ext cx="10278237" cy="9113520"/>
          </a:xfrm>
        </p:spPr>
        <p:txBody>
          <a:bodyPr>
            <a:normAutofit fontScale="92500"/>
          </a:bodyPr>
          <a:lstStyle/>
          <a:p>
            <a:r>
              <a:rPr lang="nb-NO" dirty="0"/>
              <a:t>30 prosent utslippsfrie personbiler innen 2025.</a:t>
            </a:r>
          </a:p>
          <a:p>
            <a:r>
              <a:rPr lang="nb-NO" dirty="0"/>
              <a:t>Andelen personreiser med kollektiv, sykkel og gange skal økes til 60 prosent.</a:t>
            </a:r>
          </a:p>
          <a:p>
            <a:r>
              <a:rPr lang="nb-NO" dirty="0"/>
              <a:t>Boliger, næringsbygg og kommunale bygg i Bærum skal være areal- og energieffektive og ta i bruk fremtidsrettede energiløsninger og klimatilpassede materialer.</a:t>
            </a:r>
          </a:p>
          <a:p>
            <a:r>
              <a:rPr lang="nb-NO" dirty="0"/>
              <a:t>Mengden restavfall per innbygger skal være redusert med 30 prosent innen 2020</a:t>
            </a:r>
          </a:p>
        </p:txBody>
      </p:sp>
    </p:spTree>
    <p:extLst>
      <p:ext uri="{BB962C8B-B14F-4D97-AF65-F5344CB8AC3E}">
        <p14:creationId xmlns:p14="http://schemas.microsoft.com/office/powerpoint/2010/main" val="208012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944242" y="457200"/>
            <a:ext cx="12625198" cy="1417320"/>
          </a:xfrm>
        </p:spPr>
        <p:txBody>
          <a:bodyPr>
            <a:noAutofit/>
          </a:bodyPr>
          <a:lstStyle/>
          <a:p>
            <a:r>
              <a:rPr lang="nb-NO" dirty="0"/>
              <a:t>Viktige samferdselssatsinger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68880" y="3078480"/>
            <a:ext cx="8168640" cy="8214360"/>
          </a:xfrm>
        </p:spPr>
        <p:txBody>
          <a:bodyPr>
            <a:normAutofit/>
          </a:bodyPr>
          <a:lstStyle/>
          <a:p>
            <a:r>
              <a:rPr lang="nb-NO" dirty="0"/>
              <a:t>Fornebubanen klar i 2024</a:t>
            </a:r>
          </a:p>
          <a:p>
            <a:r>
              <a:rPr lang="nb-NO" dirty="0"/>
              <a:t>Ny E16 </a:t>
            </a:r>
          </a:p>
          <a:p>
            <a:r>
              <a:rPr lang="nb-NO" dirty="0"/>
              <a:t>Ringeriksbanen</a:t>
            </a:r>
          </a:p>
          <a:p>
            <a:r>
              <a:rPr lang="nb-NO" dirty="0"/>
              <a:t>Ny E18 Vestkorridoren</a:t>
            </a:r>
          </a:p>
        </p:txBody>
      </p:sp>
      <p:pic>
        <p:nvPicPr>
          <p:cNvPr id="5" name="Picture 2" descr="\\prins1\brukere\SKA\Pictures\fornebuban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582" y="3045143"/>
            <a:ext cx="9142145" cy="73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1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944242" y="457200"/>
            <a:ext cx="12625198" cy="1417320"/>
          </a:xfrm>
        </p:spPr>
        <p:txBody>
          <a:bodyPr>
            <a:noAutofit/>
          </a:bodyPr>
          <a:lstStyle/>
          <a:p>
            <a:r>
              <a:rPr lang="nb-NO" dirty="0"/>
              <a:t>Demenslandsby på Dønski </a:t>
            </a:r>
          </a:p>
        </p:txBody>
      </p:sp>
      <p:pic>
        <p:nvPicPr>
          <p:cNvPr id="4098" name="Picture 2" descr="\\prins1\brukere\SKA\Pictures\demenslands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2107992"/>
            <a:ext cx="13197840" cy="93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688" y="774700"/>
            <a:ext cx="17821275" cy="1800225"/>
          </a:xfrm>
        </p:spPr>
        <p:txBody>
          <a:bodyPr/>
          <a:lstStyle/>
          <a:p>
            <a:pPr>
              <a:defRPr/>
            </a:pPr>
            <a:r>
              <a:rPr lang="nb-NO" dirty="0"/>
              <a:t>Vår største ressurs: Bærums innbyggere</a:t>
            </a:r>
          </a:p>
        </p:txBody>
      </p:sp>
      <p:sp>
        <p:nvSpPr>
          <p:cNvPr id="69635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1944688" y="3589338"/>
            <a:ext cx="17821275" cy="2171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altLang="nb-NO" sz="4400" dirty="0"/>
              <a:t>Ildsjeler og frivillighet</a:t>
            </a:r>
          </a:p>
          <a:p>
            <a:r>
              <a:rPr lang="nb-NO" altLang="nb-NO" sz="4400" dirty="0"/>
              <a:t>Kultur og idrett</a:t>
            </a:r>
          </a:p>
          <a:p>
            <a:r>
              <a:rPr lang="nb-NO" altLang="nb-NO" sz="4400" dirty="0"/>
              <a:t>Levende lokalsamfunn</a:t>
            </a:r>
          </a:p>
        </p:txBody>
      </p:sp>
      <p:pic>
        <p:nvPicPr>
          <p:cNvPr id="69636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32550"/>
            <a:ext cx="21664613" cy="5761038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</p:spPr>
      </p:pic>
    </p:spTree>
    <p:extLst>
      <p:ext uri="{BB962C8B-B14F-4D97-AF65-F5344CB8AC3E}">
        <p14:creationId xmlns:p14="http://schemas.microsoft.com/office/powerpoint/2010/main" val="365173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704013"/>
            <a:ext cx="64531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713" y="6056313"/>
            <a:ext cx="5761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782638"/>
            <a:ext cx="57610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1825" y="6056313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Bil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1825" y="782638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Bild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713" y="782638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Bild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6056313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8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Bærumssamfunnet</a:t>
            </a:r>
          </a:p>
          <a:p>
            <a:r>
              <a:rPr lang="nb-NO" dirty="0"/>
              <a:t>Utfordringer og muligheter </a:t>
            </a:r>
          </a:p>
          <a:p>
            <a:r>
              <a:rPr lang="nb-NO" dirty="0"/>
              <a:t>Noen aktuelle saker</a:t>
            </a:r>
          </a:p>
          <a:p>
            <a:r>
              <a:rPr lang="nb-NO" dirty="0"/>
              <a:t>Vår viktigste ressurs</a:t>
            </a:r>
          </a:p>
        </p:txBody>
      </p:sp>
    </p:spTree>
    <p:extLst>
      <p:ext uri="{BB962C8B-B14F-4D97-AF65-F5344CB8AC3E}">
        <p14:creationId xmlns:p14="http://schemas.microsoft.com/office/powerpoint/2010/main" val="350471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213785"/>
            <a:ext cx="15240000" cy="96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tel 3"/>
          <p:cNvSpPr>
            <a:spLocks noGrp="1"/>
          </p:cNvSpPr>
          <p:nvPr>
            <p:ph type="title"/>
          </p:nvPr>
        </p:nvSpPr>
        <p:spPr>
          <a:xfrm>
            <a:off x="1987550" y="365760"/>
            <a:ext cx="17821275" cy="1508760"/>
          </a:xfrm>
        </p:spPr>
        <p:txBody>
          <a:bodyPr>
            <a:normAutofit/>
          </a:bodyPr>
          <a:lstStyle/>
          <a:p>
            <a:pPr algn="ctr"/>
            <a:r>
              <a:rPr lang="nb-NO" altLang="nb-NO" sz="6400" b="1" dirty="0">
                <a:latin typeface="+mn-lt"/>
                <a:cs typeface="Arial" pitchFamily="34" charset="0"/>
              </a:rPr>
              <a:t>Hva er Bærum?</a:t>
            </a:r>
          </a:p>
        </p:txBody>
      </p:sp>
    </p:spTree>
    <p:extLst>
      <p:ext uri="{BB962C8B-B14F-4D97-AF65-F5344CB8AC3E}">
        <p14:creationId xmlns:p14="http://schemas.microsoft.com/office/powerpoint/2010/main" val="392359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J:\Kommunikasjonsenheten\Presentasjoner\Siris arbeidsmappe\nøkkeltall befolkningsvekst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89000"/>
            <a:ext cx="4508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J:\Kommunikasjonsenheten\Presentasjoner\Siris arbeidsmappe\nøkkeltall befolkningsvekst2 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713" y="7164388"/>
            <a:ext cx="45085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J:\Kommunikasjonsenheten\Presentasjoner\Siris arbeidsmappe\nøkkeltall innbyggere tran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125913"/>
            <a:ext cx="684371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J:\Kommunikasjonsenheten\Presentasjoner\Siris arbeidsmappe\nøkkeltall\nøkkeltall universitetsutdanning tran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88" y="1139825"/>
            <a:ext cx="4330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6750050"/>
            <a:ext cx="4330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9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944688" y="774700"/>
            <a:ext cx="8640762" cy="1800225"/>
          </a:xfrm>
        </p:spPr>
        <p:txBody>
          <a:bodyPr rtlCol="0">
            <a:normAutofit fontScale="90000"/>
          </a:bodyPr>
          <a:lstStyle/>
          <a:p>
            <a:pPr defTabSz="1624889" eaLnBrk="1" fontAlgn="auto" hangingPunct="1">
              <a:spcAft>
                <a:spcPts val="0"/>
              </a:spcAft>
              <a:defRPr/>
            </a:pPr>
            <a:r>
              <a:rPr lang="en-US" dirty="0" err="1"/>
              <a:t>Norges</a:t>
            </a:r>
            <a:r>
              <a:rPr lang="en-US" dirty="0"/>
              <a:t> </a:t>
            </a: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største</a:t>
            </a:r>
            <a:r>
              <a:rPr lang="en-US" dirty="0"/>
              <a:t> kommune</a:t>
            </a:r>
          </a:p>
        </p:txBody>
      </p:sp>
      <p:pic>
        <p:nvPicPr>
          <p:cNvPr id="61443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55425" y="0"/>
            <a:ext cx="10363200" cy="12193588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</p:spPr>
      </p:pic>
      <p:sp>
        <p:nvSpPr>
          <p:cNvPr id="61444" name="Plassholder for tekst 6"/>
          <p:cNvSpPr>
            <a:spLocks noGrp="1"/>
          </p:cNvSpPr>
          <p:nvPr>
            <p:ph type="body" sz="quarter" idx="4294967295"/>
          </p:nvPr>
        </p:nvSpPr>
        <p:spPr>
          <a:xfrm>
            <a:off x="1944688" y="3589338"/>
            <a:ext cx="8640762" cy="73199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nb-NO" dirty="0" err="1"/>
              <a:t>En</a:t>
            </a:r>
            <a:r>
              <a:rPr lang="en-US" altLang="nb-NO" dirty="0"/>
              <a:t> del </a:t>
            </a:r>
            <a:r>
              <a:rPr lang="en-US" altLang="nb-NO" dirty="0" err="1"/>
              <a:t>av</a:t>
            </a:r>
            <a:r>
              <a:rPr lang="en-US" altLang="nb-NO" dirty="0"/>
              <a:t> </a:t>
            </a:r>
            <a:r>
              <a:rPr lang="en-US" altLang="nb-NO" dirty="0" err="1"/>
              <a:t>hovedstadsregionen</a:t>
            </a:r>
            <a:br>
              <a:rPr lang="en-US" altLang="nb-NO" dirty="0"/>
            </a:br>
            <a:endParaRPr lang="en-US" altLang="nb-NO" dirty="0"/>
          </a:p>
          <a:p>
            <a:pPr eaLnBrk="1" hangingPunct="1"/>
            <a:r>
              <a:rPr lang="en-US" altLang="nb-NO" dirty="0" err="1"/>
              <a:t>Sandvika</a:t>
            </a:r>
            <a:r>
              <a:rPr lang="en-US" altLang="nb-NO" dirty="0"/>
              <a:t> by </a:t>
            </a:r>
            <a:r>
              <a:rPr lang="en-US" altLang="nb-NO" dirty="0" err="1"/>
              <a:t>er</a:t>
            </a:r>
            <a:r>
              <a:rPr lang="en-US" altLang="nb-NO" dirty="0"/>
              <a:t> </a:t>
            </a:r>
            <a:r>
              <a:rPr lang="en-US" altLang="nb-NO" dirty="0" err="1"/>
              <a:t>administrativt</a:t>
            </a:r>
            <a:r>
              <a:rPr lang="en-US" altLang="nb-NO" dirty="0"/>
              <a:t> </a:t>
            </a:r>
            <a:r>
              <a:rPr lang="en-US" altLang="nb-NO" dirty="0" err="1"/>
              <a:t>sentrum</a:t>
            </a:r>
            <a:br>
              <a:rPr lang="en-US" altLang="nb-NO" dirty="0"/>
            </a:br>
            <a:endParaRPr lang="en-US" altLang="nb-NO" dirty="0"/>
          </a:p>
          <a:p>
            <a:pPr eaLnBrk="1" hangingPunct="1"/>
            <a:r>
              <a:rPr lang="en-US" altLang="nb-NO" dirty="0" err="1"/>
              <a:t>Bærums</a:t>
            </a:r>
            <a:r>
              <a:rPr lang="en-US" altLang="nb-NO" dirty="0"/>
              <a:t> </a:t>
            </a:r>
            <a:r>
              <a:rPr lang="en-US" altLang="nb-NO" dirty="0" err="1"/>
              <a:t>Verk</a:t>
            </a:r>
            <a:r>
              <a:rPr lang="en-US" altLang="nb-NO" dirty="0"/>
              <a:t>/</a:t>
            </a:r>
            <a:r>
              <a:rPr lang="en-US" altLang="nb-NO" dirty="0" err="1"/>
              <a:t>Lommedalen</a:t>
            </a:r>
            <a:r>
              <a:rPr lang="en-US" altLang="nb-NO" dirty="0"/>
              <a:t> </a:t>
            </a:r>
            <a:r>
              <a:rPr lang="en-US" altLang="nb-NO" dirty="0" err="1"/>
              <a:t>er</a:t>
            </a:r>
            <a:r>
              <a:rPr lang="en-US" altLang="nb-NO" dirty="0"/>
              <a:t> </a:t>
            </a:r>
            <a:r>
              <a:rPr lang="en-US" altLang="nb-NO" dirty="0" err="1"/>
              <a:t>geografisk</a:t>
            </a:r>
            <a:r>
              <a:rPr lang="en-US" altLang="nb-NO" dirty="0"/>
              <a:t> </a:t>
            </a:r>
            <a:r>
              <a:rPr lang="en-US" altLang="nb-NO" dirty="0" err="1"/>
              <a:t>midtpunkt</a:t>
            </a:r>
            <a:endParaRPr lang="en-US" altLang="nb-NO" dirty="0"/>
          </a:p>
          <a:p>
            <a:pPr eaLnBrk="1" hangingPunct="1"/>
            <a:endParaRPr lang="en-US" altLang="nb-NO" dirty="0"/>
          </a:p>
          <a:p>
            <a:pPr eaLnBrk="1" hangingPunct="1"/>
            <a:r>
              <a:rPr lang="en-US" altLang="nb-NO" dirty="0" err="1"/>
              <a:t>Landets</a:t>
            </a:r>
            <a:r>
              <a:rPr lang="en-US" altLang="nb-NO" dirty="0"/>
              <a:t> </a:t>
            </a:r>
            <a:r>
              <a:rPr lang="en-US" altLang="nb-NO" dirty="0" err="1"/>
              <a:t>rikeste</a:t>
            </a:r>
            <a:r>
              <a:rPr lang="en-US" altLang="nb-NO" dirty="0"/>
              <a:t> </a:t>
            </a:r>
            <a:r>
              <a:rPr lang="en-US" altLang="nb-NO" dirty="0" err="1"/>
              <a:t>artsmangfold</a:t>
            </a:r>
            <a:endParaRPr lang="en-US" altLang="nb-NO" dirty="0"/>
          </a:p>
          <a:p>
            <a:pPr eaLnBrk="1" hangingPunct="1"/>
            <a:endParaRPr lang="en-US" altLang="nb-NO" dirty="0"/>
          </a:p>
          <a:p>
            <a:pPr eaLnBrk="1" hangingPunct="1"/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16014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viktigste utfordringer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konfliktlinjers mor: Vekst vs. vern</a:t>
            </a:r>
          </a:p>
          <a:p>
            <a:r>
              <a:rPr lang="nb-NO" dirty="0"/>
              <a:t>Eldrebølge</a:t>
            </a:r>
          </a:p>
          <a:p>
            <a:r>
              <a:rPr lang="nb-NO" dirty="0"/>
              <a:t>Samferdsel</a:t>
            </a:r>
          </a:p>
          <a:p>
            <a:r>
              <a:rPr lang="nb-NO" dirty="0"/>
              <a:t>Klima og miljø</a:t>
            </a:r>
          </a:p>
          <a:p>
            <a:r>
              <a:rPr lang="nb-NO" dirty="0"/>
              <a:t>Mangfold, integrering og trygge lokalsamfunn</a:t>
            </a:r>
          </a:p>
          <a:p>
            <a:r>
              <a:rPr lang="nb-NO" dirty="0"/>
              <a:t>Kommuneøkonomi under press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34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80488" cy="121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8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7720" y="869950"/>
            <a:ext cx="10546080" cy="1800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b-NO" dirty="0"/>
              <a:t>Bærum 2035 - kommunens fire hovedmål </a:t>
            </a:r>
          </a:p>
        </p:txBody>
      </p:sp>
      <p:sp>
        <p:nvSpPr>
          <p:cNvPr id="57347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746760" y="3154680"/>
            <a:ext cx="9838690" cy="70386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altLang="nb-NO" dirty="0"/>
              <a:t>Bærekraftige tjenester som gir innbyggerne mulighet for økt selvhjulpenhet, mestring og læring.</a:t>
            </a:r>
          </a:p>
          <a:p>
            <a:r>
              <a:rPr lang="nb-NO" altLang="nb-NO" dirty="0"/>
              <a:t>Balansert samfunnsutvikling - mangfold, grønn og urban.</a:t>
            </a:r>
          </a:p>
          <a:p>
            <a:r>
              <a:rPr lang="nb-NO" altLang="nb-NO" dirty="0"/>
              <a:t>En innovativ og endringsdyktig organisasjon med gjennomføringskraft.</a:t>
            </a:r>
          </a:p>
          <a:p>
            <a:r>
              <a:rPr lang="nb-NO" altLang="nb-NO" dirty="0"/>
              <a:t>Dialog og medvirkning for bedre løsninger.</a:t>
            </a:r>
          </a:p>
        </p:txBody>
      </p:sp>
      <p:pic>
        <p:nvPicPr>
          <p:cNvPr id="57348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55425" y="0"/>
            <a:ext cx="10009188" cy="1219358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90" r="16290"/>
          </a:blipFill>
        </p:spPr>
      </p:pic>
    </p:spTree>
    <p:extLst>
      <p:ext uri="{BB962C8B-B14F-4D97-AF65-F5344CB8AC3E}">
        <p14:creationId xmlns:p14="http://schemas.microsoft.com/office/powerpoint/2010/main" val="425924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944688" y="774700"/>
            <a:ext cx="8640762" cy="1800225"/>
          </a:xfrm>
        </p:spPr>
        <p:txBody>
          <a:bodyPr rtlCol="0">
            <a:noAutofit/>
          </a:bodyPr>
          <a:lstStyle/>
          <a:p>
            <a:pPr defTabSz="1624889" eaLnBrk="1" fontAlgn="auto" hangingPunct="1">
              <a:spcAft>
                <a:spcPts val="0"/>
              </a:spcAft>
              <a:defRPr/>
            </a:pPr>
            <a:r>
              <a:rPr lang="en-US" dirty="0" err="1"/>
              <a:t>Bærekraftig</a:t>
            </a:r>
            <a:r>
              <a:rPr lang="en-US" dirty="0"/>
              <a:t> </a:t>
            </a:r>
            <a:r>
              <a:rPr lang="en-US" dirty="0" err="1"/>
              <a:t>arealutnyttelse</a:t>
            </a:r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4294967295"/>
          </p:nvPr>
        </p:nvSpPr>
        <p:spPr>
          <a:xfrm>
            <a:off x="1944688" y="3589338"/>
            <a:ext cx="8640762" cy="7319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nb-NO" dirty="0"/>
              <a:t>600 - 700 </a:t>
            </a:r>
            <a:r>
              <a:rPr lang="en-US" altLang="nb-NO" dirty="0" err="1"/>
              <a:t>nye</a:t>
            </a:r>
            <a:r>
              <a:rPr lang="en-US" altLang="nb-NO" dirty="0"/>
              <a:t> </a:t>
            </a:r>
            <a:r>
              <a:rPr lang="en-US" altLang="nb-NO" dirty="0" err="1"/>
              <a:t>boliger</a:t>
            </a:r>
            <a:r>
              <a:rPr lang="en-US" altLang="nb-NO" dirty="0"/>
              <a:t> </a:t>
            </a:r>
            <a:r>
              <a:rPr lang="en-US" altLang="nb-NO" dirty="0" err="1"/>
              <a:t>i</a:t>
            </a:r>
            <a:r>
              <a:rPr lang="en-US" altLang="nb-NO" dirty="0"/>
              <a:t> </a:t>
            </a:r>
            <a:r>
              <a:rPr lang="en-US" altLang="nb-NO" dirty="0" err="1"/>
              <a:t>året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70 </a:t>
            </a:r>
            <a:r>
              <a:rPr lang="en-US" dirty="0" err="1"/>
              <a:t>prosent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nye</a:t>
            </a:r>
            <a:r>
              <a:rPr lang="en-US" dirty="0"/>
              <a:t> </a:t>
            </a:r>
            <a:r>
              <a:rPr lang="en-US" dirty="0" err="1"/>
              <a:t>boliger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leiligheter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1/3 villa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1/3 </a:t>
            </a:r>
            <a:r>
              <a:rPr lang="en-US" dirty="0" err="1"/>
              <a:t>rekkehus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1/3 </a:t>
            </a:r>
            <a:r>
              <a:rPr lang="en-US" dirty="0" err="1"/>
              <a:t>leiligheter</a:t>
            </a:r>
            <a:endParaRPr lang="en-US" dirty="0"/>
          </a:p>
          <a:p>
            <a:pPr marL="0" indent="0" defTabSz="1624889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0" indent="0" defTabSz="1624889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468000" indent="-468000" defTabSz="1624889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4517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55425" y="0"/>
            <a:ext cx="10009188" cy="12193588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</p:spPr>
      </p:pic>
    </p:spTree>
    <p:extLst>
      <p:ext uri="{BB962C8B-B14F-4D97-AF65-F5344CB8AC3E}">
        <p14:creationId xmlns:p14="http://schemas.microsoft.com/office/powerpoint/2010/main" val="2835853054"/>
      </p:ext>
    </p:extLst>
  </p:cSld>
  <p:clrMapOvr>
    <a:masterClrMapping/>
  </p:clrMapOvr>
</p:sld>
</file>

<file path=ppt/theme/theme1.xml><?xml version="1.0" encoding="utf-8"?>
<a:theme xmlns:a="http://schemas.openxmlformats.org/drawingml/2006/main" name="BaerumKommune-PPTmal">
  <a:themeElements>
    <a:clrScheme name="Bærum kommune">
      <a:dk1>
        <a:srgbClr val="3C3E3E"/>
      </a:dk1>
      <a:lt1>
        <a:srgbClr val="FFFFFF"/>
      </a:lt1>
      <a:dk2>
        <a:srgbClr val="459F67"/>
      </a:dk2>
      <a:lt2>
        <a:srgbClr val="F5F7F4"/>
      </a:lt2>
      <a:accent1>
        <a:srgbClr val="F5F7F4"/>
      </a:accent1>
      <a:accent2>
        <a:srgbClr val="3C3E3E"/>
      </a:accent2>
      <a:accent3>
        <a:srgbClr val="459F67"/>
      </a:accent3>
      <a:accent4>
        <a:srgbClr val="31724D"/>
      </a:accent4>
      <a:accent5>
        <a:srgbClr val="BDDBC6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9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_rumKommune-PPTmal-2017-Corbel.potx" id="{C26FE837-FD65-4BD3-A996-F11C4AB5C3B8}" vid="{9048251E-A60E-4051-B259-03322C2311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BaerumKommune-PPTmal</Template>
  <TotalTime>1997</TotalTime>
  <Words>530</Words>
  <Application>Microsoft Office PowerPoint</Application>
  <PresentationFormat>Custom</PresentationFormat>
  <Paragraphs>141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Arabic Typesetting</vt:lpstr>
      <vt:lpstr>Arial</vt:lpstr>
      <vt:lpstr>Calibri</vt:lpstr>
      <vt:lpstr>Corbel</vt:lpstr>
      <vt:lpstr>Monotype Sorts</vt:lpstr>
      <vt:lpstr>Wingdings</vt:lpstr>
      <vt:lpstr>BaerumKommune-PPTmal</vt:lpstr>
      <vt:lpstr>Bærum mot 2030 – utfordringer og muligheter!</vt:lpstr>
      <vt:lpstr>Agenda</vt:lpstr>
      <vt:lpstr>Hva er Bærum?</vt:lpstr>
      <vt:lpstr>PowerPoint Presentation</vt:lpstr>
      <vt:lpstr>Norges femte største kommune</vt:lpstr>
      <vt:lpstr>Våre viktigste utfordringer</vt:lpstr>
      <vt:lpstr>PowerPoint Presentation</vt:lpstr>
      <vt:lpstr>Bærum 2035 - kommunens fire hovedmål </vt:lpstr>
      <vt:lpstr>Bærekraftig arealutnyttelse</vt:lpstr>
      <vt:lpstr>Knutepunktstrategien</vt:lpstr>
      <vt:lpstr>Næringsliv</vt:lpstr>
      <vt:lpstr>PowerPoint Presentation</vt:lpstr>
      <vt:lpstr>Ny klimastrategi vedtatt</vt:lpstr>
      <vt:lpstr>Viktige samferdselssatsinger</vt:lpstr>
      <vt:lpstr>Demenslandsby på Dønski </vt:lpstr>
      <vt:lpstr>Vår største ressurs: Bærums innbyggere</vt:lpstr>
      <vt:lpstr>PowerPoint Presentation</vt:lpstr>
    </vt:vector>
  </TitlesOfParts>
  <Company>Bærum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Una Tombre Hansen</dc:creator>
  <cp:lastModifiedBy>Dag Hovlandsdal</cp:lastModifiedBy>
  <cp:revision>24</cp:revision>
  <dcterms:created xsi:type="dcterms:W3CDTF">2017-10-05T10:18:57Z</dcterms:created>
  <dcterms:modified xsi:type="dcterms:W3CDTF">2018-03-06T14:35:52Z</dcterms:modified>
</cp:coreProperties>
</file>