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96" r:id="rId4"/>
    <p:sldId id="273" r:id="rId5"/>
    <p:sldId id="300" r:id="rId6"/>
    <p:sldId id="272" r:id="rId7"/>
    <p:sldId id="297" r:id="rId8"/>
    <p:sldId id="287" r:id="rId9"/>
    <p:sldId id="284" r:id="rId10"/>
    <p:sldId id="288" r:id="rId11"/>
    <p:sldId id="299" r:id="rId12"/>
    <p:sldId id="282" r:id="rId13"/>
    <p:sldId id="283" r:id="rId14"/>
    <p:sldId id="285" r:id="rId15"/>
    <p:sldId id="266" r:id="rId16"/>
  </p:sldIdLst>
  <p:sldSz cx="12195175" cy="6859588"/>
  <p:notesSz cx="6797675" cy="9928225"/>
  <p:defaultTextStyle>
    <a:defPPr>
      <a:defRPr lang="en-US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181E"/>
    <a:srgbClr val="18E8FA"/>
    <a:srgbClr val="00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3408" autoAdjust="0"/>
  </p:normalViewPr>
  <p:slideViewPr>
    <p:cSldViewPr snapToGrid="0" snapToObjects="1">
      <p:cViewPr varScale="1">
        <p:scale>
          <a:sx n="43" d="100"/>
          <a:sy n="43" d="100"/>
        </p:scale>
        <p:origin x="2150" y="43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8" d="100"/>
          <a:sy n="58" d="100"/>
        </p:scale>
        <p:origin x="3254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8CA5A-13DA-467A-A20B-39F95EC9D03A}" type="datetimeFigureOut">
              <a:rPr lang="nb-NO" smtClean="0"/>
              <a:t>23.01.2017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5934E-B458-426D-85CE-299ED65472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7159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5521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7561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578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517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45775" y="4605682"/>
            <a:ext cx="6493564" cy="390923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113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79513" y="4605682"/>
            <a:ext cx="6612835" cy="3909239"/>
          </a:xfrm>
        </p:spPr>
        <p:txBody>
          <a:bodyPr/>
          <a:lstStyle/>
          <a:p>
            <a:endParaRPr lang="nb-NO" sz="9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4459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943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046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5332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19271" y="4777958"/>
            <a:ext cx="6573078" cy="3909239"/>
          </a:xfrm>
        </p:spPr>
        <p:txBody>
          <a:bodyPr>
            <a:noAutofit/>
          </a:bodyPr>
          <a:lstStyle/>
          <a:p>
            <a:endParaRPr lang="nb-NO" sz="1100" dirty="0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2A7ED-612C-444B-A9A7-E7F6403692C5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827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98783" y="4777958"/>
            <a:ext cx="6453808" cy="390923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01C12-0B55-4726-ABF8-D8FEAD99800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6733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Tx/>
              <a:buNone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2A7ED-612C-444B-A9A7-E7F6403692C5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8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Tx/>
              <a:buNone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2A7ED-612C-444B-A9A7-E7F6403692C5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43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954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145774" y="4777958"/>
            <a:ext cx="6480313" cy="390923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5934E-B458-426D-85CE-299ED65472C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958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5175" cy="685958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-1" y="421200"/>
            <a:ext cx="12195175" cy="141052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</p:spPr>
        <p:txBody>
          <a:bodyPr lIns="612000" tIns="108000" bIns="90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>
                <a:solidFill>
                  <a:schemeClr val="accent1"/>
                </a:solidFill>
                <a:latin typeface="+mj-lt"/>
              </a:defRPr>
            </a:lvl1pPr>
            <a:lvl2pPr marL="108000" indent="0">
              <a:spcBef>
                <a:spcPts val="2000"/>
              </a:spcBef>
              <a:buFont typeface="Arial" panose="020B0604020202020204" pitchFamily="34" charset="0"/>
              <a:buChar char="​"/>
              <a:defRPr sz="1800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 dirty="0"/>
              <a:t>Tittel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89781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826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175" cy="658955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-2" y="1123340"/>
            <a:ext cx="12195178" cy="760959"/>
          </a:xfrm>
          <a:solidFill>
            <a:srgbClr val="FFFFFF">
              <a:alpha val="69804"/>
            </a:srgbClr>
          </a:solidFill>
        </p:spPr>
        <p:txBody>
          <a:bodyPr lIns="972000" tIns="72000" bIns="72000">
            <a:spAutoFit/>
          </a:bodyPr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776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175" cy="658955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8821103" y="0"/>
            <a:ext cx="2531116" cy="1402132"/>
          </a:xfr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06000" tIns="774000" rIns="306000" bIns="360000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dirty="0"/>
              <a:t>Bildetekst</a:t>
            </a:r>
          </a:p>
        </p:txBody>
      </p:sp>
      <p:sp>
        <p:nvSpPr>
          <p:cNvPr id="11" name="Tittel 1"/>
          <p:cNvSpPr>
            <a:spLocks noGrp="1"/>
          </p:cNvSpPr>
          <p:nvPr>
            <p:ph type="title" hasCustomPrompt="1"/>
          </p:nvPr>
        </p:nvSpPr>
        <p:spPr>
          <a:xfrm>
            <a:off x="9130742" y="332765"/>
            <a:ext cx="1933575" cy="338554"/>
          </a:xfrm>
          <a:noFill/>
        </p:spPr>
        <p:txBody>
          <a:bodyPr wrap="square" lIns="0" tIns="0" bIns="0">
            <a:spAutoFit/>
          </a:bodyPr>
          <a:lstStyle>
            <a:lvl1pPr algn="l">
              <a:defRPr sz="2200">
                <a:solidFill>
                  <a:schemeClr val="dk1"/>
                </a:solidFill>
                <a:latin typeface="+mn-lt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379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175" cy="6589554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Tittel 1"/>
          <p:cNvSpPr>
            <a:spLocks noGrp="1"/>
          </p:cNvSpPr>
          <p:nvPr>
            <p:ph type="title" hasCustomPrompt="1"/>
          </p:nvPr>
        </p:nvSpPr>
        <p:spPr>
          <a:xfrm>
            <a:off x="932517" y="4861494"/>
            <a:ext cx="8878233" cy="730182"/>
          </a:xfrm>
          <a:noFill/>
        </p:spPr>
        <p:txBody>
          <a:bodyPr wrap="square" lIns="72000" tIns="72000" bIns="72000">
            <a:spAutoFit/>
          </a:bodyPr>
          <a:lstStyle>
            <a:lvl1pPr algn="l">
              <a:defRPr sz="3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 dirty="0"/>
              <a:t>Sitat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581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579600" y="1717200"/>
            <a:ext cx="4813200" cy="41148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idx="10"/>
          </p:nvPr>
        </p:nvSpPr>
        <p:spPr>
          <a:xfrm>
            <a:off x="6797442" y="1717200"/>
            <a:ext cx="4813200" cy="41148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63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33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942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foil m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759" y="1600572"/>
            <a:ext cx="5386202" cy="4527011"/>
          </a:xfrm>
        </p:spPr>
        <p:txBody>
          <a:bodyPr>
            <a:normAutofit/>
          </a:bodyPr>
          <a:lstStyle>
            <a:lvl1pPr>
              <a:defRPr sz="3201">
                <a:solidFill>
                  <a:srgbClr val="3B6E8F"/>
                </a:solidFill>
              </a:defRPr>
            </a:lvl1pPr>
            <a:lvl2pPr>
              <a:defRPr sz="2667">
                <a:solidFill>
                  <a:srgbClr val="3B6E8F"/>
                </a:solidFill>
              </a:defRPr>
            </a:lvl2pPr>
            <a:lvl3pPr>
              <a:defRPr sz="2400">
                <a:solidFill>
                  <a:srgbClr val="3B6E8F"/>
                </a:solidFill>
              </a:defRPr>
            </a:lvl3pPr>
            <a:lvl4pPr>
              <a:defRPr sz="2134">
                <a:solidFill>
                  <a:schemeClr val="tx2"/>
                </a:solidFill>
              </a:defRPr>
            </a:lvl4pPr>
            <a:lvl5pPr>
              <a:defRPr sz="2134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9214" y="1600572"/>
            <a:ext cx="5386202" cy="4527011"/>
          </a:xfrm>
        </p:spPr>
        <p:txBody>
          <a:bodyPr>
            <a:normAutofit/>
          </a:bodyPr>
          <a:lstStyle>
            <a:lvl1pPr>
              <a:defRPr sz="3201">
                <a:solidFill>
                  <a:srgbClr val="3B6E8F"/>
                </a:solidFill>
              </a:defRPr>
            </a:lvl1pPr>
            <a:lvl2pPr>
              <a:defRPr sz="2667">
                <a:solidFill>
                  <a:srgbClr val="3B6E8F"/>
                </a:solidFill>
              </a:defRPr>
            </a:lvl2pPr>
            <a:lvl3pPr>
              <a:defRPr sz="2400">
                <a:solidFill>
                  <a:srgbClr val="3B6E8F"/>
                </a:solidFill>
              </a:defRPr>
            </a:lvl3pPr>
            <a:lvl4pPr>
              <a:defRPr sz="2134">
                <a:solidFill>
                  <a:schemeClr val="tx2"/>
                </a:solidFill>
              </a:defRPr>
            </a:lvl4pPr>
            <a:lvl5pPr>
              <a:defRPr sz="2134">
                <a:solidFill>
                  <a:schemeClr val="tx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23554" y="6370275"/>
            <a:ext cx="2845541" cy="24622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3B6E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412F224-A718-4517-9336-F015AD4D54E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2736339" y="332735"/>
            <a:ext cx="9233220" cy="760959"/>
          </a:xfrm>
        </p:spPr>
        <p:txBody>
          <a:bodyPr/>
          <a:lstStyle>
            <a:lvl1pPr>
              <a:defRPr b="1" baseline="0">
                <a:solidFill>
                  <a:srgbClr val="3B6E8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614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41187" y="261026"/>
            <a:ext cx="11512800" cy="760959"/>
          </a:xfrm>
          <a:prstGeom prst="rect">
            <a:avLst/>
          </a:prstGeom>
        </p:spPr>
        <p:txBody>
          <a:bodyPr vert="horz" lIns="72000" tIns="72000" rIns="72000" bIns="72000" rtlCol="0" anchor="t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9600" y="1718631"/>
            <a:ext cx="11031042" cy="4114098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-1" y="6589554"/>
            <a:ext cx="12195175" cy="270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bg1"/>
                </a:solidFill>
              </a:rPr>
              <a:t>www.finansnorge.no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>
          <a:xfrm>
            <a:off x="0" y="6674400"/>
            <a:ext cx="385200" cy="184666"/>
          </a:xfrm>
          <a:prstGeom prst="rect">
            <a:avLst/>
          </a:prstGeom>
        </p:spPr>
        <p:txBody>
          <a:bodyPr vert="horz" lIns="91440" tIns="0" rIns="91440" bIns="0" rtlCol="0" anchor="ctr">
            <a:spAutoFit/>
          </a:bodyPr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5E16789-BE1F-4013-B5E1-F7A037751CA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27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52" r:id="rId6"/>
    <p:sldLayoutId id="2147483654" r:id="rId7"/>
    <p:sldLayoutId id="2147483655" r:id="rId8"/>
    <p:sldLayoutId id="2147483664" r:id="rId9"/>
  </p:sldLayoutIdLst>
  <p:hf hdr="0" ftr="0" dt="0"/>
  <p:txStyles>
    <p:titleStyle>
      <a:lvl1pPr algn="ctr" defTabSz="1088776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1088776" rtl="0" eaLnBrk="1" latinLnBrk="0" hangingPunct="1"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0" indent="-216000" algn="l" defTabSz="108877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994134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522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910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298" indent="-272194" algn="l" defTabSz="108877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://www.google.no/url?sa=i&amp;rct=j&amp;q=&amp;esrc=s&amp;source=images&amp;cd=&amp;cad=rja&amp;uact=8&amp;ved=0CAcQjRw&amp;url=http://blogs.ft.com/the-world/2014/01/from-the-tech-backlash-to-rouhani-being-the-real-deal-lionel-barbers-5-davos-takeaways/&amp;ei=0BFTVdXVOsGmsAGQqYCoBA&amp;bvm=bv.93112503,d.bGg&amp;psig=AFQjCNEoeMM-EazlmbGbSXTtLYjV4hbaPA&amp;ust=1431593774212371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>
          <a:xfrm>
            <a:off x="-1" y="421200"/>
            <a:ext cx="12195175" cy="1944001"/>
          </a:xfrm>
        </p:spPr>
        <p:txBody>
          <a:bodyPr/>
          <a:lstStyle/>
          <a:p>
            <a:r>
              <a:rPr lang="nb-NO" dirty="0"/>
              <a:t>Digitalisering og cybersikkerhet </a:t>
            </a:r>
          </a:p>
          <a:p>
            <a:pPr lvl="1"/>
            <a:r>
              <a:rPr lang="nb-NO" dirty="0"/>
              <a:t>Bærum </a:t>
            </a:r>
            <a:r>
              <a:rPr lang="nb-NO" dirty="0" err="1"/>
              <a:t>Rotary</a:t>
            </a:r>
            <a:r>
              <a:rPr lang="nb-NO" dirty="0"/>
              <a:t> 23. januar 2017</a:t>
            </a:r>
          </a:p>
          <a:p>
            <a:pPr lvl="1"/>
            <a:r>
              <a:rPr lang="nb-NO" dirty="0"/>
              <a:t>Jan Digranes, Finans Norge</a:t>
            </a:r>
          </a:p>
        </p:txBody>
      </p:sp>
    </p:spTree>
    <p:extLst>
      <p:ext uri="{BB962C8B-B14F-4D97-AF65-F5344CB8AC3E}">
        <p14:creationId xmlns:p14="http://schemas.microsoft.com/office/powerpoint/2010/main" val="299828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10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0" y="404432"/>
            <a:ext cx="4102611" cy="583353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920" y="404432"/>
            <a:ext cx="7106020" cy="583313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047989" y="2949792"/>
            <a:ext cx="1277655" cy="2129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76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/>
      </p:pic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11</a:t>
            </a:fld>
            <a:endParaRPr lang="nb-NO"/>
          </a:p>
        </p:txBody>
      </p:sp>
      <p:grpSp>
        <p:nvGrpSpPr>
          <p:cNvPr id="17" name="Gruppe 16"/>
          <p:cNvGrpSpPr/>
          <p:nvPr/>
        </p:nvGrpSpPr>
        <p:grpSpPr>
          <a:xfrm>
            <a:off x="1077238" y="1265129"/>
            <a:ext cx="5949862" cy="923330"/>
            <a:chOff x="1077238" y="1265129"/>
            <a:chExt cx="5949862" cy="923330"/>
          </a:xfrm>
        </p:grpSpPr>
        <p:sp>
          <p:nvSpPr>
            <p:cNvPr id="5" name="TekstSylinder 4"/>
            <p:cNvSpPr txBox="1"/>
            <p:nvPr/>
          </p:nvSpPr>
          <p:spPr>
            <a:xfrm>
              <a:off x="1077238" y="1265129"/>
              <a:ext cx="1628384" cy="923330"/>
            </a:xfrm>
            <a:prstGeom prst="rect">
              <a:avLst/>
            </a:prstGeom>
            <a:solidFill>
              <a:srgbClr val="18E8FA"/>
            </a:solidFill>
          </p:spPr>
          <p:txBody>
            <a:bodyPr wrap="square" rtlCol="0">
              <a:spAutoFit/>
            </a:bodyPr>
            <a:lstStyle/>
            <a:p>
              <a:r>
                <a:rPr lang="nb-NO" sz="5400" dirty="0">
                  <a:solidFill>
                    <a:srgbClr val="01181E"/>
                  </a:solidFill>
                </a:rPr>
                <a:t>58%</a:t>
              </a:r>
            </a:p>
          </p:txBody>
        </p:sp>
        <p:sp>
          <p:nvSpPr>
            <p:cNvPr id="6" name="Rektangel 5"/>
            <p:cNvSpPr/>
            <p:nvPr/>
          </p:nvSpPr>
          <p:spPr>
            <a:xfrm>
              <a:off x="2858021" y="1265129"/>
              <a:ext cx="4169079" cy="923330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2858022" y="1309212"/>
              <a:ext cx="38058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>
                  <a:solidFill>
                    <a:srgbClr val="01181E"/>
                  </a:solidFill>
                </a:rPr>
                <a:t>Har vært utsatt for cyberangrep det siste året</a:t>
              </a:r>
            </a:p>
          </p:txBody>
        </p:sp>
      </p:grpSp>
      <p:grpSp>
        <p:nvGrpSpPr>
          <p:cNvPr id="18" name="Gruppe 17"/>
          <p:cNvGrpSpPr/>
          <p:nvPr/>
        </p:nvGrpSpPr>
        <p:grpSpPr>
          <a:xfrm>
            <a:off x="1077238" y="2340859"/>
            <a:ext cx="5949862" cy="923330"/>
            <a:chOff x="1077238" y="2340859"/>
            <a:chExt cx="5949862" cy="923330"/>
          </a:xfrm>
        </p:grpSpPr>
        <p:sp>
          <p:nvSpPr>
            <p:cNvPr id="7" name="TekstSylinder 6"/>
            <p:cNvSpPr txBox="1"/>
            <p:nvPr/>
          </p:nvSpPr>
          <p:spPr>
            <a:xfrm>
              <a:off x="1077238" y="2340859"/>
              <a:ext cx="1628384" cy="923330"/>
            </a:xfrm>
            <a:prstGeom prst="rect">
              <a:avLst/>
            </a:prstGeom>
            <a:solidFill>
              <a:srgbClr val="18E8FA"/>
            </a:solidFill>
          </p:spPr>
          <p:txBody>
            <a:bodyPr wrap="square" rtlCol="0">
              <a:spAutoFit/>
            </a:bodyPr>
            <a:lstStyle/>
            <a:p>
              <a:r>
                <a:rPr lang="nb-NO" sz="5400" dirty="0">
                  <a:solidFill>
                    <a:srgbClr val="01181E"/>
                  </a:solidFill>
                </a:rPr>
                <a:t>55%</a:t>
              </a:r>
            </a:p>
          </p:txBody>
        </p:sp>
        <p:sp>
          <p:nvSpPr>
            <p:cNvPr id="11" name="Rektangel 10"/>
            <p:cNvSpPr/>
            <p:nvPr/>
          </p:nvSpPr>
          <p:spPr>
            <a:xfrm>
              <a:off x="2858021" y="2340859"/>
              <a:ext cx="4169079" cy="923330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TekstSylinder 12"/>
            <p:cNvSpPr txBox="1"/>
            <p:nvPr/>
          </p:nvSpPr>
          <p:spPr>
            <a:xfrm>
              <a:off x="2858022" y="2387025"/>
              <a:ext cx="40062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>
                  <a:solidFill>
                    <a:srgbClr val="01181E"/>
                  </a:solidFill>
                </a:rPr>
                <a:t>Har blitt utsatt for utpressing (</a:t>
              </a:r>
              <a:r>
                <a:rPr lang="nb-NO" sz="2400" dirty="0" err="1">
                  <a:solidFill>
                    <a:srgbClr val="01181E"/>
                  </a:solidFill>
                </a:rPr>
                <a:t>ransomware</a:t>
              </a:r>
              <a:r>
                <a:rPr lang="nb-NO" sz="2400" dirty="0">
                  <a:solidFill>
                    <a:srgbClr val="01181E"/>
                  </a:solidFill>
                </a:rPr>
                <a:t>) det siste året</a:t>
              </a:r>
            </a:p>
          </p:txBody>
        </p:sp>
      </p:grpSp>
      <p:grpSp>
        <p:nvGrpSpPr>
          <p:cNvPr id="19" name="Gruppe 18"/>
          <p:cNvGrpSpPr/>
          <p:nvPr/>
        </p:nvGrpSpPr>
        <p:grpSpPr>
          <a:xfrm>
            <a:off x="1077239" y="3441641"/>
            <a:ext cx="5949861" cy="1446100"/>
            <a:chOff x="1077239" y="3441641"/>
            <a:chExt cx="5949861" cy="1446100"/>
          </a:xfrm>
        </p:grpSpPr>
        <p:sp>
          <p:nvSpPr>
            <p:cNvPr id="12" name="Rektangel 11"/>
            <p:cNvSpPr/>
            <p:nvPr/>
          </p:nvSpPr>
          <p:spPr>
            <a:xfrm>
              <a:off x="2858021" y="3441641"/>
              <a:ext cx="4169079" cy="1430983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Rektangel 14"/>
            <p:cNvSpPr/>
            <p:nvPr/>
          </p:nvSpPr>
          <p:spPr>
            <a:xfrm>
              <a:off x="1077239" y="3456759"/>
              <a:ext cx="1628384" cy="1430982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kstSylinder 13"/>
            <p:cNvSpPr txBox="1"/>
            <p:nvPr/>
          </p:nvSpPr>
          <p:spPr>
            <a:xfrm>
              <a:off x="2858021" y="3556967"/>
              <a:ext cx="41690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nb-NO" sz="2400" dirty="0">
                  <a:solidFill>
                    <a:srgbClr val="01181E"/>
                  </a:solidFill>
                </a:rPr>
                <a:t>Mer bekymret for cybertrusselen nå enn </a:t>
              </a:r>
              <a:br>
                <a:rPr lang="nb-NO" sz="2400" dirty="0">
                  <a:solidFill>
                    <a:srgbClr val="01181E"/>
                  </a:solidFill>
                </a:rPr>
              </a:br>
              <a:r>
                <a:rPr lang="nb-NO" sz="2400" dirty="0">
                  <a:solidFill>
                    <a:srgbClr val="01181E"/>
                  </a:solidFill>
                </a:rPr>
                <a:t>for et år siden. </a:t>
              </a:r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1077239" y="3695466"/>
              <a:ext cx="1628384" cy="923330"/>
            </a:xfrm>
            <a:prstGeom prst="rect">
              <a:avLst/>
            </a:prstGeom>
            <a:solidFill>
              <a:srgbClr val="18E8FA"/>
            </a:solidFill>
          </p:spPr>
          <p:txBody>
            <a:bodyPr wrap="square" rtlCol="0">
              <a:spAutoFit/>
            </a:bodyPr>
            <a:lstStyle/>
            <a:p>
              <a:r>
                <a:rPr lang="nb-NO" sz="5400" dirty="0">
                  <a:solidFill>
                    <a:srgbClr val="01181E"/>
                  </a:solidFill>
                </a:rPr>
                <a:t>57%</a:t>
              </a:r>
            </a:p>
          </p:txBody>
        </p:sp>
      </p:grpSp>
      <p:sp>
        <p:nvSpPr>
          <p:cNvPr id="16" name="TekstSylinder 15"/>
          <p:cNvSpPr txBox="1"/>
          <p:nvPr/>
        </p:nvSpPr>
        <p:spPr>
          <a:xfrm>
            <a:off x="7828767" y="6599244"/>
            <a:ext cx="433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PWC </a:t>
            </a:r>
            <a:r>
              <a:rPr lang="nb-NO" sz="1200" dirty="0" err="1">
                <a:solidFill>
                  <a:schemeClr val="bg1"/>
                </a:solidFill>
              </a:rPr>
              <a:t>Cybercrime</a:t>
            </a:r>
            <a:r>
              <a:rPr lang="nb-NO" sz="1200" dirty="0">
                <a:solidFill>
                  <a:schemeClr val="bg1"/>
                </a:solidFill>
              </a:rPr>
              <a:t> Survey 2016 </a:t>
            </a:r>
          </a:p>
        </p:txBody>
      </p:sp>
    </p:spTree>
    <p:extLst>
      <p:ext uri="{BB962C8B-B14F-4D97-AF65-F5344CB8AC3E}">
        <p14:creationId xmlns:p14="http://schemas.microsoft.com/office/powerpoint/2010/main" val="219181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/>
      </p:pic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12</a:t>
            </a:fld>
            <a:endParaRPr lang="nb-NO"/>
          </a:p>
        </p:txBody>
      </p:sp>
      <p:grpSp>
        <p:nvGrpSpPr>
          <p:cNvPr id="17" name="Gruppe 16"/>
          <p:cNvGrpSpPr/>
          <p:nvPr/>
        </p:nvGrpSpPr>
        <p:grpSpPr>
          <a:xfrm>
            <a:off x="1077238" y="1265129"/>
            <a:ext cx="5949862" cy="923330"/>
            <a:chOff x="1077238" y="1265129"/>
            <a:chExt cx="5949862" cy="923330"/>
          </a:xfrm>
        </p:grpSpPr>
        <p:sp>
          <p:nvSpPr>
            <p:cNvPr id="5" name="TekstSylinder 4"/>
            <p:cNvSpPr txBox="1"/>
            <p:nvPr/>
          </p:nvSpPr>
          <p:spPr>
            <a:xfrm>
              <a:off x="1077238" y="1265129"/>
              <a:ext cx="1628384" cy="923330"/>
            </a:xfrm>
            <a:prstGeom prst="rect">
              <a:avLst/>
            </a:prstGeom>
            <a:solidFill>
              <a:srgbClr val="18E8FA"/>
            </a:solidFill>
          </p:spPr>
          <p:txBody>
            <a:bodyPr wrap="square" rtlCol="0">
              <a:spAutoFit/>
            </a:bodyPr>
            <a:lstStyle/>
            <a:p>
              <a:r>
                <a:rPr lang="nb-NO" sz="5400" dirty="0">
                  <a:solidFill>
                    <a:srgbClr val="01181E"/>
                  </a:solidFill>
                </a:rPr>
                <a:t>41%</a:t>
              </a:r>
            </a:p>
          </p:txBody>
        </p:sp>
        <p:sp>
          <p:nvSpPr>
            <p:cNvPr id="6" name="Rektangel 5"/>
            <p:cNvSpPr/>
            <p:nvPr/>
          </p:nvSpPr>
          <p:spPr>
            <a:xfrm>
              <a:off x="2858021" y="1265129"/>
              <a:ext cx="4169079" cy="923330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2858022" y="1309212"/>
              <a:ext cx="38058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>
                  <a:solidFill>
                    <a:srgbClr val="01181E"/>
                  </a:solidFill>
                </a:rPr>
                <a:t>Har opplevd økonomiske kostnader for selskapet</a:t>
              </a:r>
            </a:p>
          </p:txBody>
        </p:sp>
      </p:grpSp>
      <p:grpSp>
        <p:nvGrpSpPr>
          <p:cNvPr id="18" name="Gruppe 17"/>
          <p:cNvGrpSpPr/>
          <p:nvPr/>
        </p:nvGrpSpPr>
        <p:grpSpPr>
          <a:xfrm>
            <a:off x="1077238" y="2340859"/>
            <a:ext cx="5949862" cy="923330"/>
            <a:chOff x="1077238" y="2340859"/>
            <a:chExt cx="5949862" cy="923330"/>
          </a:xfrm>
        </p:grpSpPr>
        <p:sp>
          <p:nvSpPr>
            <p:cNvPr id="7" name="TekstSylinder 6"/>
            <p:cNvSpPr txBox="1"/>
            <p:nvPr/>
          </p:nvSpPr>
          <p:spPr>
            <a:xfrm>
              <a:off x="1077238" y="2340859"/>
              <a:ext cx="1628384" cy="923330"/>
            </a:xfrm>
            <a:prstGeom prst="rect">
              <a:avLst/>
            </a:prstGeom>
            <a:solidFill>
              <a:srgbClr val="18E8FA"/>
            </a:solidFill>
          </p:spPr>
          <p:txBody>
            <a:bodyPr wrap="square" rtlCol="0">
              <a:spAutoFit/>
            </a:bodyPr>
            <a:lstStyle/>
            <a:p>
              <a:r>
                <a:rPr lang="nb-NO" sz="5400" dirty="0">
                  <a:solidFill>
                    <a:srgbClr val="01181E"/>
                  </a:solidFill>
                </a:rPr>
                <a:t>26%</a:t>
              </a:r>
            </a:p>
          </p:txBody>
        </p:sp>
        <p:sp>
          <p:nvSpPr>
            <p:cNvPr id="11" name="Rektangel 10"/>
            <p:cNvSpPr/>
            <p:nvPr/>
          </p:nvSpPr>
          <p:spPr>
            <a:xfrm>
              <a:off x="2858021" y="2340859"/>
              <a:ext cx="4169079" cy="923330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TekstSylinder 12"/>
            <p:cNvSpPr txBox="1"/>
            <p:nvPr/>
          </p:nvSpPr>
          <p:spPr>
            <a:xfrm>
              <a:off x="2858022" y="2387025"/>
              <a:ext cx="41690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>
                  <a:solidFill>
                    <a:srgbClr val="01181E"/>
                  </a:solidFill>
                </a:rPr>
                <a:t>Gjennomsnittlig økning i investeringer i cybersikkerhet</a:t>
              </a:r>
            </a:p>
          </p:txBody>
        </p:sp>
      </p:grpSp>
      <p:grpSp>
        <p:nvGrpSpPr>
          <p:cNvPr id="19" name="Gruppe 18"/>
          <p:cNvGrpSpPr/>
          <p:nvPr/>
        </p:nvGrpSpPr>
        <p:grpSpPr>
          <a:xfrm>
            <a:off x="1077239" y="3441641"/>
            <a:ext cx="5949861" cy="1446100"/>
            <a:chOff x="1077239" y="3441641"/>
            <a:chExt cx="5949861" cy="1446100"/>
          </a:xfrm>
        </p:grpSpPr>
        <p:sp>
          <p:nvSpPr>
            <p:cNvPr id="12" name="Rektangel 11"/>
            <p:cNvSpPr/>
            <p:nvPr/>
          </p:nvSpPr>
          <p:spPr>
            <a:xfrm>
              <a:off x="2858021" y="3441641"/>
              <a:ext cx="4169079" cy="1430983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Rektangel 14"/>
            <p:cNvSpPr/>
            <p:nvPr/>
          </p:nvSpPr>
          <p:spPr>
            <a:xfrm>
              <a:off x="1077239" y="3456759"/>
              <a:ext cx="1628384" cy="1430982"/>
            </a:xfrm>
            <a:prstGeom prst="rect">
              <a:avLst/>
            </a:prstGeom>
            <a:solidFill>
              <a:srgbClr val="18E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kstSylinder 13"/>
            <p:cNvSpPr txBox="1"/>
            <p:nvPr/>
          </p:nvSpPr>
          <p:spPr>
            <a:xfrm>
              <a:off x="2858021" y="3556967"/>
              <a:ext cx="4169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b-NO" sz="2400" dirty="0">
                <a:solidFill>
                  <a:srgbClr val="01181E"/>
                </a:solidFill>
              </a:endParaRPr>
            </a:p>
          </p:txBody>
        </p:sp>
        <p:sp>
          <p:nvSpPr>
            <p:cNvPr id="8" name="TekstSylinder 7"/>
            <p:cNvSpPr txBox="1"/>
            <p:nvPr/>
          </p:nvSpPr>
          <p:spPr>
            <a:xfrm>
              <a:off x="1077239" y="3695466"/>
              <a:ext cx="1628384" cy="923330"/>
            </a:xfrm>
            <a:prstGeom prst="rect">
              <a:avLst/>
            </a:prstGeom>
            <a:solidFill>
              <a:srgbClr val="18E8FA"/>
            </a:solidFill>
          </p:spPr>
          <p:txBody>
            <a:bodyPr wrap="square" rtlCol="0">
              <a:spAutoFit/>
            </a:bodyPr>
            <a:lstStyle/>
            <a:p>
              <a:r>
                <a:rPr lang="nb-NO" sz="5400" dirty="0">
                  <a:solidFill>
                    <a:srgbClr val="01181E"/>
                  </a:solidFill>
                </a:rPr>
                <a:t>66%</a:t>
              </a:r>
            </a:p>
          </p:txBody>
        </p:sp>
      </p:grpSp>
      <p:sp>
        <p:nvSpPr>
          <p:cNvPr id="16" name="TekstSylinder 15"/>
          <p:cNvSpPr txBox="1"/>
          <p:nvPr/>
        </p:nvSpPr>
        <p:spPr>
          <a:xfrm>
            <a:off x="7828767" y="6599244"/>
            <a:ext cx="433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PWC </a:t>
            </a:r>
            <a:r>
              <a:rPr lang="nb-NO" sz="1200" dirty="0" err="1">
                <a:solidFill>
                  <a:schemeClr val="bg1"/>
                </a:solidFill>
              </a:rPr>
              <a:t>Cybercrime</a:t>
            </a:r>
            <a:r>
              <a:rPr lang="nb-NO" sz="1200" dirty="0">
                <a:solidFill>
                  <a:schemeClr val="bg1"/>
                </a:solidFill>
              </a:rPr>
              <a:t> Survey 2016 </a:t>
            </a:r>
          </a:p>
        </p:txBody>
      </p:sp>
      <p:sp>
        <p:nvSpPr>
          <p:cNvPr id="2" name="Rektangel 1"/>
          <p:cNvSpPr/>
          <p:nvPr/>
        </p:nvSpPr>
        <p:spPr>
          <a:xfrm>
            <a:off x="2858022" y="3556966"/>
            <a:ext cx="40062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01181E"/>
                </a:solidFill>
              </a:rPr>
              <a:t>Må endre rutiner for å tilpasse seg EUs personvernforordning</a:t>
            </a:r>
          </a:p>
        </p:txBody>
      </p:sp>
    </p:spTree>
    <p:extLst>
      <p:ext uri="{BB962C8B-B14F-4D97-AF65-F5344CB8AC3E}">
        <p14:creationId xmlns:p14="http://schemas.microsoft.com/office/powerpoint/2010/main" val="190215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b="2950"/>
          <a:stretch>
            <a:fillRect/>
          </a:stretch>
        </p:blipFill>
        <p:spPr>
          <a:xfrm>
            <a:off x="806834" y="275335"/>
            <a:ext cx="1721214" cy="930042"/>
          </a:xfr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5654040" y="154084"/>
            <a:ext cx="6366329" cy="1252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>
                <a:solidFill>
                  <a:srgbClr val="780001"/>
                </a:solidFill>
              </a:rPr>
              <a:t>Profesjonelle arbeidsmetoder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071" y="1208587"/>
            <a:ext cx="9233647" cy="5350176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1506071" y="1882588"/>
            <a:ext cx="6741458" cy="4676175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153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1926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-3" y="3949300"/>
            <a:ext cx="12195178" cy="699404"/>
          </a:xfrm>
        </p:spPr>
        <p:txBody>
          <a:bodyPr anchor="ctr"/>
          <a:lstStyle/>
          <a:p>
            <a:r>
              <a:rPr lang="nb-NO" sz="3600" dirty="0">
                <a:solidFill>
                  <a:srgbClr val="01163C"/>
                </a:solidFill>
              </a:rPr>
              <a:t>Finansnæringen – målrettet arbeid med datasikkerhet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2508739" y="4876212"/>
            <a:ext cx="2426676" cy="107295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>
                <a:solidFill>
                  <a:srgbClr val="01163C"/>
                </a:solidFill>
                <a:latin typeface="+mj-lt"/>
                <a:ea typeface="+mj-ea"/>
                <a:cs typeface="+mj-cs"/>
              </a:rPr>
              <a:t>Personvern</a:t>
            </a:r>
          </a:p>
        </p:txBody>
      </p:sp>
      <p:sp>
        <p:nvSpPr>
          <p:cNvPr id="7" name="Rektangel 6"/>
          <p:cNvSpPr/>
          <p:nvPr/>
        </p:nvSpPr>
        <p:spPr>
          <a:xfrm>
            <a:off x="5077681" y="4876212"/>
            <a:ext cx="2426676" cy="107295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>
                <a:solidFill>
                  <a:srgbClr val="01163C"/>
                </a:solidFill>
                <a:latin typeface="+mj-lt"/>
                <a:ea typeface="+mj-ea"/>
                <a:cs typeface="+mj-cs"/>
              </a:rPr>
              <a:t>Beskytte verdier</a:t>
            </a:r>
          </a:p>
        </p:txBody>
      </p:sp>
      <p:sp>
        <p:nvSpPr>
          <p:cNvPr id="8" name="Rektangel 7"/>
          <p:cNvSpPr/>
          <p:nvPr/>
        </p:nvSpPr>
        <p:spPr>
          <a:xfrm>
            <a:off x="7646623" y="4876212"/>
            <a:ext cx="2426676" cy="107295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>
                <a:solidFill>
                  <a:srgbClr val="01163C"/>
                </a:solidFill>
                <a:latin typeface="+mj-lt"/>
                <a:ea typeface="+mj-ea"/>
                <a:cs typeface="+mj-cs"/>
              </a:rPr>
              <a:t>Big data </a:t>
            </a:r>
          </a:p>
        </p:txBody>
      </p:sp>
    </p:spTree>
    <p:extLst>
      <p:ext uri="{BB962C8B-B14F-4D97-AF65-F5344CB8AC3E}">
        <p14:creationId xmlns:p14="http://schemas.microsoft.com/office/powerpoint/2010/main" val="132143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:\FNO-maler\FinansNorge\logoer og symboler i utskriftsformat\FinansNorge_utskrift\FinansNorge_s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4026" y="2769057"/>
            <a:ext cx="4107123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595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v5033150-digitaliser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5175" cy="6853093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385201" y="447869"/>
            <a:ext cx="11446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nb-NO" sz="5400" dirty="0">
                <a:solidFill>
                  <a:schemeClr val="bg1"/>
                </a:solidFill>
              </a:rPr>
              <a:t>DIGITALISERING</a:t>
            </a:r>
            <a:r>
              <a:rPr lang="nb-NO" sz="5400" dirty="0"/>
              <a:t> </a:t>
            </a:r>
          </a:p>
        </p:txBody>
      </p:sp>
      <p:pic>
        <p:nvPicPr>
          <p:cNvPr id="5" name="Picture 2" descr="http://blogs.ft.com/the-world/files/2014/01/EconomistCov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2294" y="1819069"/>
            <a:ext cx="2894899" cy="375090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158146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/>
      </p:pic>
      <p:sp>
        <p:nvSpPr>
          <p:cNvPr id="2" name="Plassholder for lysbilde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1828800" y="2346960"/>
            <a:ext cx="214884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800" dirty="0">
                <a:solidFill>
                  <a:srgbClr val="202A56"/>
                </a:solidFill>
              </a:rPr>
              <a:t>BIG DATA</a:t>
            </a:r>
          </a:p>
        </p:txBody>
      </p:sp>
      <p:sp>
        <p:nvSpPr>
          <p:cNvPr id="9" name="Rektangel 8"/>
          <p:cNvSpPr/>
          <p:nvPr/>
        </p:nvSpPr>
        <p:spPr>
          <a:xfrm>
            <a:off x="8016240" y="2758440"/>
            <a:ext cx="214884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rgbClr val="2F3F81"/>
                </a:solidFill>
              </a:rPr>
              <a:t>INFORMASJON</a:t>
            </a:r>
          </a:p>
        </p:txBody>
      </p:sp>
      <p:sp>
        <p:nvSpPr>
          <p:cNvPr id="10" name="Rektangel 9"/>
          <p:cNvSpPr/>
          <p:nvPr/>
        </p:nvSpPr>
        <p:spPr>
          <a:xfrm>
            <a:off x="1874520" y="4008120"/>
            <a:ext cx="214884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rgbClr val="212C59"/>
                </a:solidFill>
              </a:rPr>
              <a:t>PERSONVERN</a:t>
            </a:r>
          </a:p>
        </p:txBody>
      </p:sp>
    </p:spTree>
    <p:extLst>
      <p:ext uri="{BB962C8B-B14F-4D97-AF65-F5344CB8AC3E}">
        <p14:creationId xmlns:p14="http://schemas.microsoft.com/office/powerpoint/2010/main" val="414107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tel 3"/>
          <p:cNvSpPr txBox="1">
            <a:spLocks/>
          </p:cNvSpPr>
          <p:nvPr/>
        </p:nvSpPr>
        <p:spPr>
          <a:xfrm>
            <a:off x="-20541" y="148277"/>
            <a:ext cx="12243516" cy="880694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txBody>
          <a:bodyPr anchor="ctr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4400">
                <a:solidFill>
                  <a:schemeClr val="accent1">
                    <a:lumMod val="75000"/>
                  </a:schemeClr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nb-NO" dirty="0"/>
              <a:t>Delingsøkonomi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126" y="1308616"/>
            <a:ext cx="3052144" cy="105246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29" y="1384743"/>
            <a:ext cx="3583596" cy="86006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365" y="1399461"/>
            <a:ext cx="3634294" cy="85405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238" y="5664371"/>
            <a:ext cx="2288407" cy="50345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674" y="5730178"/>
            <a:ext cx="2380005" cy="618802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278" y="3739736"/>
            <a:ext cx="1819939" cy="737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50" y="2783428"/>
            <a:ext cx="2217943" cy="6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5" y="3885372"/>
            <a:ext cx="1548257" cy="103217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22" y="2336602"/>
            <a:ext cx="1506227" cy="150622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988" y="3747512"/>
            <a:ext cx="1234463" cy="123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Over 80 norske </a:t>
            </a:r>
            <a:r>
              <a:rPr lang="nb-NO" dirty="0" err="1">
                <a:solidFill>
                  <a:schemeClr val="bg1">
                    <a:lumMod val="50000"/>
                  </a:schemeClr>
                </a:solidFill>
              </a:rPr>
              <a:t>fintech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- og </a:t>
            </a:r>
            <a:r>
              <a:rPr lang="nb-NO" dirty="0" err="1">
                <a:solidFill>
                  <a:schemeClr val="bg1">
                    <a:lumMod val="50000"/>
                  </a:schemeClr>
                </a:solidFill>
              </a:rPr>
              <a:t>insuretech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 selskaper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899" y="1021985"/>
            <a:ext cx="8715375" cy="543877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988425" y="1004056"/>
            <a:ext cx="1129553" cy="5916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/>
          <p:cNvSpPr/>
          <p:nvPr/>
        </p:nvSpPr>
        <p:spPr>
          <a:xfrm>
            <a:off x="8166856" y="1021985"/>
            <a:ext cx="1129553" cy="5827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9251576" y="1021984"/>
            <a:ext cx="1129553" cy="5558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230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tel 3"/>
          <p:cNvSpPr txBox="1">
            <a:spLocks/>
          </p:cNvSpPr>
          <p:nvPr/>
        </p:nvSpPr>
        <p:spPr>
          <a:xfrm>
            <a:off x="-21101" y="93032"/>
            <a:ext cx="12243516" cy="864296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txBody>
          <a:bodyPr anchor="ctr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4400">
                <a:solidFill>
                  <a:schemeClr val="accent1">
                    <a:lumMod val="75000"/>
                  </a:schemeClr>
                </a:solidFill>
                <a:ea typeface="+mj-ea"/>
                <a:cs typeface="Arial" pitchFamily="34" charset="0"/>
              </a:defRPr>
            </a:lvl1pPr>
          </a:lstStyle>
          <a:p>
            <a:r>
              <a:rPr lang="nb-NO" dirty="0"/>
              <a:t>Digitalt samspill med offentlig sektor</a:t>
            </a:r>
          </a:p>
        </p:txBody>
      </p:sp>
      <p:sp>
        <p:nvSpPr>
          <p:cNvPr id="30" name="TekstSylinder 29"/>
          <p:cNvSpPr txBox="1"/>
          <p:nvPr/>
        </p:nvSpPr>
        <p:spPr>
          <a:xfrm>
            <a:off x="9262873" y="1258507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68</a:t>
            </a:r>
          </a:p>
        </p:txBody>
      </p:sp>
      <p:sp>
        <p:nvSpPr>
          <p:cNvPr id="31" name="TekstSylinder 30"/>
          <p:cNvSpPr txBox="1"/>
          <p:nvPr/>
        </p:nvSpPr>
        <p:spPr>
          <a:xfrm>
            <a:off x="6439026" y="1416626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32" name="TekstSylinder 31"/>
          <p:cNvSpPr txBox="1"/>
          <p:nvPr/>
        </p:nvSpPr>
        <p:spPr>
          <a:xfrm>
            <a:off x="5492838" y="1975184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3" name="TekstSylinder 32"/>
          <p:cNvSpPr txBox="1"/>
          <p:nvPr/>
        </p:nvSpPr>
        <p:spPr>
          <a:xfrm>
            <a:off x="3954925" y="2555137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4" name="Rektangel 33"/>
          <p:cNvSpPr/>
          <p:nvPr/>
        </p:nvSpPr>
        <p:spPr>
          <a:xfrm>
            <a:off x="4561062" y="2601073"/>
            <a:ext cx="414070" cy="455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801"/>
          </a:p>
        </p:txBody>
      </p:sp>
      <p:pic>
        <p:nvPicPr>
          <p:cNvPr id="37" name="6E086950-441D-4649-8501-FB603ABE55D8" descr="3B2B8F71-4AFB-42EF-9B15-3164CF464483@h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94" y="2159179"/>
            <a:ext cx="1515987" cy="92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ild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20" y="4859479"/>
            <a:ext cx="1700940" cy="711302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93" y="1436320"/>
            <a:ext cx="2050796" cy="63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701" y="1144476"/>
            <a:ext cx="6722300" cy="529801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46" y="5751289"/>
            <a:ext cx="2540887" cy="49002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917" y="3263663"/>
            <a:ext cx="1337304" cy="87802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3012430" y="3316945"/>
            <a:ext cx="760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67781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Sylinder 29"/>
          <p:cNvSpPr txBox="1"/>
          <p:nvPr/>
        </p:nvSpPr>
        <p:spPr>
          <a:xfrm>
            <a:off x="9262873" y="1258507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68</a:t>
            </a:r>
          </a:p>
        </p:txBody>
      </p:sp>
      <p:sp>
        <p:nvSpPr>
          <p:cNvPr id="31" name="TekstSylinder 30"/>
          <p:cNvSpPr txBox="1"/>
          <p:nvPr/>
        </p:nvSpPr>
        <p:spPr>
          <a:xfrm>
            <a:off x="6439026" y="1416626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32" name="TekstSylinder 31"/>
          <p:cNvSpPr txBox="1"/>
          <p:nvPr/>
        </p:nvSpPr>
        <p:spPr>
          <a:xfrm>
            <a:off x="5492838" y="1975184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3" name="TekstSylinder 32"/>
          <p:cNvSpPr txBox="1"/>
          <p:nvPr/>
        </p:nvSpPr>
        <p:spPr>
          <a:xfrm>
            <a:off x="3954925" y="2555137"/>
            <a:ext cx="67223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67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4" name="Rektangel 33"/>
          <p:cNvSpPr/>
          <p:nvPr/>
        </p:nvSpPr>
        <p:spPr>
          <a:xfrm>
            <a:off x="4561062" y="2601073"/>
            <a:ext cx="414070" cy="455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801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b-NO" dirty="0"/>
              <a:t>Digitalt førstevalg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4797" y="1330976"/>
            <a:ext cx="6571448" cy="45219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3000" b="1" i="1" dirty="0"/>
              <a:t>Digital agenda – </a:t>
            </a:r>
          </a:p>
          <a:p>
            <a:pPr marL="0" indent="0">
              <a:buNone/>
            </a:pPr>
            <a:r>
              <a:rPr lang="nb-NO" sz="3000" b="1" i="1" dirty="0" err="1"/>
              <a:t>St.meld</a:t>
            </a:r>
            <a:r>
              <a:rPr lang="nb-NO" sz="3000" b="1" i="1" dirty="0"/>
              <a:t> 27 (2015–2016)</a:t>
            </a:r>
          </a:p>
          <a:p>
            <a:r>
              <a:rPr lang="nb-NO" sz="2200" dirty="0"/>
              <a:t>Digitalt førstevalg innebærer at forvaltningen så langt som mulig er tilgjengelig på nett, og at </a:t>
            </a:r>
            <a:r>
              <a:rPr lang="nb-NO" sz="3000" b="1" dirty="0"/>
              <a:t>nettbaserte tjenester er hovedregelen </a:t>
            </a:r>
            <a:r>
              <a:rPr lang="nb-NO" sz="2200" dirty="0"/>
              <a:t>for forvaltningens kommunikasjon med brukerne.</a:t>
            </a:r>
            <a:endParaRPr lang="nb-NO" dirty="0"/>
          </a:p>
          <a:p>
            <a:r>
              <a:rPr lang="nb-NO" sz="2200" dirty="0"/>
              <a:t>Innbyggerne</a:t>
            </a:r>
            <a:r>
              <a:rPr lang="nb-NO" dirty="0"/>
              <a:t> </a:t>
            </a:r>
            <a:r>
              <a:rPr lang="nb-NO" sz="3000" b="1" dirty="0"/>
              <a:t>må</a:t>
            </a:r>
            <a:r>
              <a:rPr lang="nb-NO" sz="3000" dirty="0"/>
              <a:t> </a:t>
            </a:r>
            <a:r>
              <a:rPr lang="nb-NO" sz="3000" b="1" dirty="0"/>
              <a:t>aktivt velge manuelle løsninger </a:t>
            </a:r>
            <a:r>
              <a:rPr lang="nb-NO" sz="2200" dirty="0"/>
              <a:t>hvis de foretrekker det.</a:t>
            </a:r>
            <a:endParaRPr lang="nb-NO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3000" b="1" dirty="0"/>
              <a:t>Bedre tjenester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3000" b="1" dirty="0"/>
              <a:t>Betydelig innsparingspotensial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0"/>
          </p:nvPr>
        </p:nvSpPr>
        <p:spPr>
          <a:xfrm>
            <a:off x="6636245" y="1307775"/>
            <a:ext cx="5504605" cy="4509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800" b="1" i="1" dirty="0"/>
              <a:t>Forsikringsavtaleloven § 20-3</a:t>
            </a:r>
          </a:p>
          <a:p>
            <a:pPr marL="0" indent="0">
              <a:buNone/>
            </a:pPr>
            <a:r>
              <a:rPr lang="nb-NO" sz="2000" i="1" dirty="0"/>
              <a:t>Bruk av elektronisk kommunikasjon</a:t>
            </a:r>
          </a:p>
          <a:p>
            <a:pPr marL="0" indent="0">
              <a:buNone/>
            </a:pPr>
            <a:r>
              <a:rPr lang="nb-NO" sz="2800" b="1" dirty="0"/>
              <a:t>Krav om skriftlighet </a:t>
            </a:r>
            <a:r>
              <a:rPr lang="nb-NO" sz="2000" dirty="0"/>
              <a:t>i eller i medhold av loven her </a:t>
            </a:r>
            <a:r>
              <a:rPr lang="nb-NO" sz="2800" b="1" dirty="0"/>
              <a:t>er ikke til hinder for </a:t>
            </a:r>
            <a:r>
              <a:rPr lang="nb-NO" sz="2000" dirty="0"/>
              <a:t>at selskapet gjør bruk av </a:t>
            </a:r>
            <a:r>
              <a:rPr lang="nb-NO" sz="2800" b="1" dirty="0"/>
              <a:t>elektronisk kommunikasjon</a:t>
            </a:r>
            <a:r>
              <a:rPr lang="nb-NO" sz="2000" dirty="0"/>
              <a:t> dersom den som skal motta dokumentet, </a:t>
            </a:r>
            <a:r>
              <a:rPr lang="nb-NO" sz="2800" b="1" dirty="0"/>
              <a:t>uttrykkelig har godtatt dette</a:t>
            </a:r>
            <a:r>
              <a:rPr lang="nb-NO" dirty="0"/>
              <a:t>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Finansavtaleloven § 8 har tilsvarende formuleringer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01807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/>
      </p:pic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7291754" y="4956236"/>
            <a:ext cx="3359384" cy="1254209"/>
          </a:xfrm>
          <a:prstGeom prst="rect">
            <a:avLst/>
          </a:prstGeom>
          <a:solidFill>
            <a:srgbClr val="18E8F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 dirty="0" err="1">
                <a:solidFill>
                  <a:srgbClr val="01181E"/>
                </a:solidFill>
              </a:rPr>
              <a:t>Cybercrime</a:t>
            </a:r>
            <a:r>
              <a:rPr lang="nb-NO" sz="4400" dirty="0">
                <a:solidFill>
                  <a:srgbClr val="01181E"/>
                </a:solidFill>
              </a:rPr>
              <a:t> </a:t>
            </a:r>
          </a:p>
          <a:p>
            <a:pPr algn="ctr"/>
            <a:r>
              <a:rPr lang="nb-NO" sz="2400" dirty="0">
                <a:solidFill>
                  <a:srgbClr val="01181E"/>
                </a:solidFill>
              </a:rPr>
              <a:t>vår tids kriminalitet</a:t>
            </a:r>
          </a:p>
        </p:txBody>
      </p:sp>
      <p:pic>
        <p:nvPicPr>
          <p:cNvPr id="5" name="Plassholder for innho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2591"/>
            <a:ext cx="3739662" cy="529785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71049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/>
      </p:pic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16789-BE1F-4013-B5E1-F7A037751CA3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08" y="671949"/>
            <a:ext cx="6296474" cy="553849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7828767" y="6599244"/>
            <a:ext cx="433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bg1"/>
                </a:solidFill>
              </a:rPr>
              <a:t>Kilde: E24. Foto: Thomas Winje </a:t>
            </a:r>
            <a:r>
              <a:rPr lang="nb-NO" sz="1200" dirty="0" err="1">
                <a:solidFill>
                  <a:schemeClr val="bg1"/>
                </a:solidFill>
              </a:rPr>
              <a:t>Øijord</a:t>
            </a:r>
            <a:r>
              <a:rPr lang="nb-NO" sz="1200" dirty="0">
                <a:solidFill>
                  <a:schemeClr val="bg1"/>
                </a:solidFill>
              </a:rPr>
              <a:t>/NTB</a:t>
            </a:r>
          </a:p>
        </p:txBody>
      </p:sp>
      <p:sp>
        <p:nvSpPr>
          <p:cNvPr id="7" name="Rektangel 6"/>
          <p:cNvSpPr/>
          <p:nvPr/>
        </p:nvSpPr>
        <p:spPr>
          <a:xfrm>
            <a:off x="7291754" y="4956236"/>
            <a:ext cx="3359384" cy="1254209"/>
          </a:xfrm>
          <a:prstGeom prst="rect">
            <a:avLst/>
          </a:prstGeom>
          <a:solidFill>
            <a:srgbClr val="18E8F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4400" dirty="0" err="1">
                <a:solidFill>
                  <a:srgbClr val="01181E"/>
                </a:solidFill>
              </a:rPr>
              <a:t>Cybercrime</a:t>
            </a:r>
            <a:r>
              <a:rPr lang="nb-NO" sz="4400" dirty="0">
                <a:solidFill>
                  <a:srgbClr val="01181E"/>
                </a:solidFill>
              </a:rPr>
              <a:t> </a:t>
            </a:r>
          </a:p>
          <a:p>
            <a:pPr algn="ctr"/>
            <a:r>
              <a:rPr lang="nb-NO" sz="2400" dirty="0">
                <a:solidFill>
                  <a:srgbClr val="01181E"/>
                </a:solidFill>
              </a:rPr>
              <a:t>vår tids kriminalitet</a:t>
            </a:r>
          </a:p>
        </p:txBody>
      </p:sp>
    </p:spTree>
    <p:extLst>
      <p:ext uri="{BB962C8B-B14F-4D97-AF65-F5344CB8AC3E}">
        <p14:creationId xmlns:p14="http://schemas.microsoft.com/office/powerpoint/2010/main" val="1030003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3B6E8F"/>
      </a:dk2>
      <a:lt2>
        <a:srgbClr val="D8D9DA"/>
      </a:lt2>
      <a:accent1>
        <a:srgbClr val="3B6E8F"/>
      </a:accent1>
      <a:accent2>
        <a:srgbClr val="6F2671"/>
      </a:accent2>
      <a:accent3>
        <a:srgbClr val="A0CF67"/>
      </a:accent3>
      <a:accent4>
        <a:srgbClr val="80A1B6"/>
      </a:accent4>
      <a:accent5>
        <a:srgbClr val="B51E3A"/>
      </a:accent5>
      <a:accent6>
        <a:srgbClr val="D8D9D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inans Norge powerpoint-mal juni 2016 (8)" id="{C64C91B4-D39C-4F78-999A-CA45672FC886}" vid="{8BBB12DF-A250-409A-B4CF-CCA9BAE4AA1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Finans Norge powerpoint-mal juni 2016 (8)</Template>
  <TotalTime>637</TotalTime>
  <Words>263</Words>
  <Application>Microsoft Office PowerPoint</Application>
  <PresentationFormat>Egendefinert</PresentationFormat>
  <Paragraphs>79</Paragraphs>
  <Slides>15</Slides>
  <Notes>15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Office-tema</vt:lpstr>
      <vt:lpstr>PowerPoint-presentasjon</vt:lpstr>
      <vt:lpstr>PowerPoint-presentasjon</vt:lpstr>
      <vt:lpstr>PowerPoint-presentasjon</vt:lpstr>
      <vt:lpstr>PowerPoint-presentasjon</vt:lpstr>
      <vt:lpstr>Over 80 norske fintech- og insuretech selskaper</vt:lpstr>
      <vt:lpstr>PowerPoint-presentasjon</vt:lpstr>
      <vt:lpstr>Digitalt førstevalg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Finansnæringen – målrettet arbeid med datasikkerhet</vt:lpstr>
      <vt:lpstr>PowerPoint-presentasjon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Mette Lindbæk</dc:creator>
  <cp:lastModifiedBy>jand</cp:lastModifiedBy>
  <cp:revision>68</cp:revision>
  <cp:lastPrinted>2017-01-23T14:33:42Z</cp:lastPrinted>
  <dcterms:created xsi:type="dcterms:W3CDTF">2017-01-18T11:37:30Z</dcterms:created>
  <dcterms:modified xsi:type="dcterms:W3CDTF">2017-01-23T14:44:01Z</dcterms:modified>
</cp:coreProperties>
</file>