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xls" ContentType="application/vnd.ms-excel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93586" r:id="rId4"/>
  </p:sldMasterIdLst>
  <p:notesMasterIdLst>
    <p:notesMasterId r:id="rId23"/>
  </p:notesMasterIdLst>
  <p:handoutMasterIdLst>
    <p:handoutMasterId r:id="rId24"/>
  </p:handoutMasterIdLst>
  <p:sldIdLst>
    <p:sldId id="257" r:id="rId5"/>
    <p:sldId id="600" r:id="rId6"/>
    <p:sldId id="659" r:id="rId7"/>
    <p:sldId id="651" r:id="rId8"/>
    <p:sldId id="669" r:id="rId9"/>
    <p:sldId id="663" r:id="rId10"/>
    <p:sldId id="664" r:id="rId11"/>
    <p:sldId id="665" r:id="rId12"/>
    <p:sldId id="666" r:id="rId13"/>
    <p:sldId id="670" r:id="rId14"/>
    <p:sldId id="671" r:id="rId15"/>
    <p:sldId id="672" r:id="rId16"/>
    <p:sldId id="660" r:id="rId17"/>
    <p:sldId id="662" r:id="rId18"/>
    <p:sldId id="667" r:id="rId19"/>
    <p:sldId id="668" r:id="rId20"/>
    <p:sldId id="655" r:id="rId21"/>
    <p:sldId id="656" r:id="rId22"/>
  </p:sldIdLst>
  <p:sldSz cx="16257588" cy="10085388"/>
  <p:notesSz cx="6797675" cy="9926638"/>
  <p:defaultTextStyle>
    <a:defPPr>
      <a:defRPr lang="en-US"/>
    </a:defPPr>
    <a:lvl1pPr marL="0" algn="l" defTabSz="800420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1pPr>
    <a:lvl2pPr marL="800420" algn="l" defTabSz="800420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2pPr>
    <a:lvl3pPr marL="1600840" algn="l" defTabSz="800420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3pPr>
    <a:lvl4pPr marL="2401260" algn="l" defTabSz="800420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4pPr>
    <a:lvl5pPr marL="3201680" algn="l" defTabSz="800420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5pPr>
    <a:lvl6pPr marL="4002100" algn="l" defTabSz="800420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6pPr>
    <a:lvl7pPr marL="4802520" algn="l" defTabSz="800420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7pPr>
    <a:lvl8pPr marL="5602940" algn="l" defTabSz="800420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8pPr>
    <a:lvl9pPr marL="6403360" algn="l" defTabSz="800420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77">
          <p15:clr>
            <a:srgbClr val="A4A3A4"/>
          </p15:clr>
        </p15:guide>
        <p15:guide id="2" pos="512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notes"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61C30"/>
    <a:srgbClr val="494B4E"/>
    <a:srgbClr val="37083C"/>
    <a:srgbClr val="E0DED9"/>
    <a:srgbClr val="53565A"/>
    <a:srgbClr val="830424"/>
    <a:srgbClr val="6C6C6C"/>
    <a:srgbClr val="BDBDBD"/>
    <a:srgbClr val="B2B2B2"/>
    <a:srgbClr val="A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314" autoAdjust="0"/>
    <p:restoredTop sz="74263" autoAdjust="0"/>
  </p:normalViewPr>
  <p:slideViewPr>
    <p:cSldViewPr snapToGrid="0" snapToObjects="1">
      <p:cViewPr varScale="1">
        <p:scale>
          <a:sx n="52" d="100"/>
          <a:sy n="52" d="100"/>
        </p:scale>
        <p:origin x="965" y="48"/>
      </p:cViewPr>
      <p:guideLst>
        <p:guide orient="horz" pos="3177"/>
        <p:guide pos="5121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notesViewPr>
    <p:cSldViewPr snapToGrid="0" snapToObjects="1">
      <p:cViewPr varScale="1">
        <p:scale>
          <a:sx n="56" d="100"/>
          <a:sy n="56" d="100"/>
        </p:scale>
        <p:origin x="-2496" y="-96"/>
      </p:cViewPr>
      <p:guideLst>
        <p:guide orient="horz" pos="3127"/>
        <p:guide pos="2141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D12F79-8609-3341-AAA0-90187C42C7B6}" type="datetimeFigureOut">
              <a:rPr lang="nb-NO" smtClean="0"/>
              <a:t>12.09.2016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B8ECB7-5644-BC48-ABDB-4F41821AF05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047170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9843CC-04CA-1E44-947B-217C10AE8AE7}" type="datetimeFigureOut">
              <a:rPr lang="nb-NO" smtClean="0"/>
              <a:t>12.09.2016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744538"/>
            <a:ext cx="600075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D46A92-5BF1-6249-B8F3-8F78CFED064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294405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800420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1pPr>
    <a:lvl2pPr marL="800420" algn="l" defTabSz="800420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2pPr>
    <a:lvl3pPr marL="1600840" algn="l" defTabSz="800420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3pPr>
    <a:lvl4pPr marL="2401260" algn="l" defTabSz="800420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4pPr>
    <a:lvl5pPr marL="3201680" algn="l" defTabSz="800420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5pPr>
    <a:lvl6pPr marL="4002100" algn="l" defTabSz="800420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6pPr>
    <a:lvl7pPr marL="4802520" algn="l" defTabSz="800420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7pPr>
    <a:lvl8pPr marL="5602940" algn="l" defTabSz="800420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8pPr>
    <a:lvl9pPr marL="6403360" algn="l" defTabSz="800420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D46A92-5BF1-6249-B8F3-8F78CFED064A}" type="slidenum">
              <a:rPr lang="nb-NO" smtClean="0"/>
              <a:t>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848324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D46A92-5BF1-6249-B8F3-8F78CFED064A}" type="slidenum">
              <a:rPr lang="nb-NO" smtClean="0"/>
              <a:t>10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449133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D46A92-5BF1-6249-B8F3-8F78CFED064A}" type="slidenum">
              <a:rPr lang="nb-NO" smtClean="0"/>
              <a:t>11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06986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D46A92-5BF1-6249-B8F3-8F78CFED064A}" type="slidenum">
              <a:rPr lang="nb-NO" smtClean="0"/>
              <a:t>12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573284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Stor-Oslo raskest voksende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storbyreg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i Europa 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Befolkningen i Oslo/Akershus skal vokse med over 300 000 neste 20 år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Krever over 150 000 boliger,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dvs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7 500 hvert år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Gir store utfordringer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Men også store muligheter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Viktig at Bærum står sammen med resten av regionen om utviklingen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Massiv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infrasatsing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massiv boligsatsing 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Store trendene vi må legge til rette for er: 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Urbanisering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Flere unge (innvandring) flere eldre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Flere som bor alene (over 50 prosent nå)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nb-NO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utfordringene</a:t>
            </a:r>
            <a:endParaRPr lang="en-US" sz="1200" b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Bærekraftig utvikling, men også økonomisk bærekraftig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Boligmassen er ikke tilrettelagt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Dette er Bærum i dag (bilde av enebolig)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Det vil også være Bærum i fremtiden, men det må bygges mer smått  for å møte nye behov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(klikk til bilde av leiligheter)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nb-NO" sz="1200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D46A92-5BF1-6249-B8F3-8F78CFED064A}" type="slidenum">
              <a:rPr lang="nb-NO" smtClean="0"/>
              <a:t>13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208557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Plassholder for lysbilde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3314" name="Plassholder for nota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nb-NO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Slide 4 – bilde Kolsåsbanen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Hvor og hvordan?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Løsningen har vært der lenge: ved banen.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Det må bygges mye og tett ved knutepunkter og langs banene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Det er miljøvennlig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Det gir mindre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biltransp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Og ikke minst: Det gjør det lettere å bevare Bærums landlighet og grønne lunger som i dag. 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Nøkkelen er samarbeid på tvers av kommunegrenser og legge til rette for vekst.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Utviklingen som kommer enten man vil det eller ikke. 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eaLnBrk="1" hangingPunct="1">
              <a:spcBef>
                <a:spcPct val="0"/>
              </a:spcBef>
            </a:pPr>
            <a:endParaRPr lang="nb-NO" sz="1200" dirty="0">
              <a:latin typeface="Calibri" charset="0"/>
            </a:endParaRPr>
          </a:p>
        </p:txBody>
      </p:sp>
      <p:sp>
        <p:nvSpPr>
          <p:cNvPr id="13315" name="Plassholder for lysbilde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32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defTabSz="800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defTabSz="800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defTabSz="800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defTabSz="800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pPr defTabSz="800100" eaLnBrk="1" fontAlgn="base" hangingPunct="1">
              <a:spcBef>
                <a:spcPct val="0"/>
              </a:spcBef>
              <a:spcAft>
                <a:spcPct val="0"/>
              </a:spcAft>
            </a:pPr>
            <a:fld id="{63754621-77B0-7247-BA51-067832B4506F}" type="slidenum">
              <a:rPr lang="nb-NO" sz="1200">
                <a:latin typeface="Calibri" charset="0"/>
              </a:rPr>
              <a:pPr defTabSz="800100" eaLnBrk="1" fontAlgn="base" hangingPunct="1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nb-NO" sz="120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59702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Plassholder for lysbil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1267" name="Plassholder for nota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marR="0" algn="l" defTabSz="8004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nb-NO" sz="1200" dirty="0" smtClean="0"/>
              <a:t>Kolsåsbanen </a:t>
            </a:r>
            <a:br>
              <a:rPr lang="nb-NO" sz="1200" dirty="0" smtClean="0"/>
            </a:br>
            <a:endParaRPr lang="nb-NO" sz="1200" dirty="0" smtClean="0"/>
          </a:p>
          <a:p>
            <a:pPr marL="171450" marR="0" indent="-171450" algn="l" defTabSz="8004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nb-NO" sz="1200" dirty="0" smtClean="0"/>
              <a:t>800 meter rundt Kolsåsbanen: Ca. 30 000 mennesker</a:t>
            </a:r>
          </a:p>
          <a:p>
            <a:pPr marL="171450" marR="0" indent="-171450" algn="l" defTabSz="8004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nb-NO" sz="1200" baseline="0" dirty="0" smtClean="0"/>
              <a:t>Men hva hjelper føringer hvis de ikke følges? Hva er retningslinjer egentlig verd hvis det ikke tenkes helhetlig og langsiktig. </a:t>
            </a:r>
            <a:endParaRPr lang="nb-NO" sz="1200" dirty="0" smtClean="0"/>
          </a:p>
          <a:p>
            <a:pPr marL="171450" marR="0" indent="-171450" algn="l" defTabSz="8004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nb-NO" sz="1200" baseline="0" dirty="0" smtClean="0"/>
              <a:t>Kolsåsbanen i Bærum ble lagt ned blant annet på grunn av sviktende passasjergrunnlag. Så ble den oppgradert for 2,9 milliarder kroner. Finansieringen </a:t>
            </a:r>
            <a:r>
              <a:rPr lang="nb-NO" sz="1200" dirty="0" smtClean="0"/>
              <a:t>kom gjennom Oslopakke 3.</a:t>
            </a:r>
            <a:r>
              <a:rPr lang="nb-NO" sz="1200" baseline="0" dirty="0" smtClean="0"/>
              <a:t> (bompenger)</a:t>
            </a:r>
            <a:endParaRPr lang="nb-NO" sz="1200" dirty="0" smtClean="0"/>
          </a:p>
          <a:p>
            <a:pPr marL="171450" indent="-171450">
              <a:buFont typeface="Arial"/>
              <a:buChar char="•"/>
            </a:pPr>
            <a:r>
              <a:rPr lang="nb-NO" sz="1200" dirty="0" smtClean="0"/>
              <a:t>De offentlige investeringene i oppgraderingen av Kolsåsbanen utgjør derfor et snitt på rundt 580 000 kroner per ukedagspendler.</a:t>
            </a:r>
          </a:p>
          <a:p>
            <a:pPr marL="171450" indent="-171450">
              <a:buFont typeface="Arial"/>
              <a:buChar char="•"/>
            </a:pPr>
            <a:r>
              <a:rPr lang="nb-NO" sz="1200" dirty="0" smtClean="0"/>
              <a:t>Rett før åpningen av banen fjernet politikerne i Bærum to  store utbyggingsområder fra kommuneplanen</a:t>
            </a:r>
            <a:r>
              <a:rPr lang="nb-NO" sz="1200" baseline="0" dirty="0" smtClean="0"/>
              <a:t> som ligger rett ved stasjoner. </a:t>
            </a:r>
            <a:r>
              <a:rPr lang="nb-NO" sz="1200" dirty="0" smtClean="0"/>
              <a:t>Løken og Avløs.</a:t>
            </a:r>
          </a:p>
          <a:p>
            <a:endParaRPr lang="nb-NO" sz="1200" dirty="0" smtClean="0"/>
          </a:p>
          <a:p>
            <a:pPr eaLnBrk="1" hangingPunct="1">
              <a:spcBef>
                <a:spcPct val="0"/>
              </a:spcBef>
            </a:pPr>
            <a:endParaRPr lang="nb-NO" altLang="en-US" sz="1200" dirty="0">
              <a:ea typeface="MS PGothic" charset="-128"/>
            </a:endParaRPr>
          </a:p>
        </p:txBody>
      </p:sp>
      <p:sp>
        <p:nvSpPr>
          <p:cNvPr id="11268" name="Plassholder for lysbilde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Century Gothic" charset="0"/>
                <a:ea typeface="MS PGothic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Century Gothic" charset="0"/>
                <a:ea typeface="MS PGothic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Century Gothic" charset="0"/>
                <a:ea typeface="MS PGothic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Century Gothic" charset="0"/>
                <a:ea typeface="MS PGothic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Century Gothic" charset="0"/>
                <a:ea typeface="MS PGothic" charset="-128"/>
              </a:defRPr>
            </a:lvl5pPr>
            <a:lvl6pPr marL="2514600" indent="-228600" defTabSz="800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entury Gothic" charset="0"/>
                <a:ea typeface="MS PGothic" charset="-128"/>
              </a:defRPr>
            </a:lvl6pPr>
            <a:lvl7pPr marL="2971800" indent="-228600" defTabSz="800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entury Gothic" charset="0"/>
                <a:ea typeface="MS PGothic" charset="-128"/>
              </a:defRPr>
            </a:lvl7pPr>
            <a:lvl8pPr marL="3429000" indent="-228600" defTabSz="800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entury Gothic" charset="0"/>
                <a:ea typeface="MS PGothic" charset="-128"/>
              </a:defRPr>
            </a:lvl8pPr>
            <a:lvl9pPr marL="3886200" indent="-228600" defTabSz="800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entury Gothic" charset="0"/>
                <a:ea typeface="MS PGothic" charset="-128"/>
              </a:defRPr>
            </a:lvl9pPr>
          </a:lstStyle>
          <a:p>
            <a:pPr eaLnBrk="1" hangingPunct="1"/>
            <a:fld id="{1AB09A9B-9DDB-DB49-87B7-86A100F451DB}" type="slidenum">
              <a:rPr lang="nb-NO" altLang="en-US" sz="1200">
                <a:latin typeface="Calibri" charset="0"/>
              </a:rPr>
              <a:pPr eaLnBrk="1" hangingPunct="1"/>
              <a:t>15</a:t>
            </a:fld>
            <a:endParaRPr lang="nb-NO" altLang="en-US" sz="120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36723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Plassholder for lysbil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2291" name="Plassholder for nota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nb-NO" altLang="en-US">
              <a:ea typeface="MS PGothic" charset="-128"/>
            </a:endParaRPr>
          </a:p>
        </p:txBody>
      </p:sp>
      <p:sp>
        <p:nvSpPr>
          <p:cNvPr id="12292" name="Plassholder for lysbilde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Century Gothic" charset="0"/>
                <a:ea typeface="MS PGothic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Century Gothic" charset="0"/>
                <a:ea typeface="MS PGothic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Century Gothic" charset="0"/>
                <a:ea typeface="MS PGothic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Century Gothic" charset="0"/>
                <a:ea typeface="MS PGothic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Century Gothic" charset="0"/>
                <a:ea typeface="MS PGothic" charset="-128"/>
              </a:defRPr>
            </a:lvl5pPr>
            <a:lvl6pPr marL="2514600" indent="-228600" defTabSz="800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entury Gothic" charset="0"/>
                <a:ea typeface="MS PGothic" charset="-128"/>
              </a:defRPr>
            </a:lvl6pPr>
            <a:lvl7pPr marL="2971800" indent="-228600" defTabSz="800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entury Gothic" charset="0"/>
                <a:ea typeface="MS PGothic" charset="-128"/>
              </a:defRPr>
            </a:lvl7pPr>
            <a:lvl8pPr marL="3429000" indent="-228600" defTabSz="800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entury Gothic" charset="0"/>
                <a:ea typeface="MS PGothic" charset="-128"/>
              </a:defRPr>
            </a:lvl8pPr>
            <a:lvl9pPr marL="3886200" indent="-228600" defTabSz="800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entury Gothic" charset="0"/>
                <a:ea typeface="MS PGothic" charset="-128"/>
              </a:defRPr>
            </a:lvl9pPr>
          </a:lstStyle>
          <a:p>
            <a:pPr eaLnBrk="1" hangingPunct="1"/>
            <a:fld id="{96359A51-137C-CE44-B1CD-AAECDAEA8B97}" type="slidenum">
              <a:rPr lang="nb-NO" altLang="en-US" sz="1200">
                <a:latin typeface="Calibri" charset="0"/>
              </a:rPr>
              <a:pPr eaLnBrk="1" hangingPunct="1"/>
              <a:t>16</a:t>
            </a:fld>
            <a:endParaRPr lang="nb-NO" altLang="en-US" sz="120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615543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Plassholder for lysbilde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Tx/>
              <a:buChar char="•"/>
            </a:pPr>
            <a:r>
              <a:rPr lang="nb-NO" sz="1200" dirty="0" smtClean="0">
                <a:latin typeface="Calibri" charset="0"/>
              </a:rPr>
              <a:t>Oslo er ikke så tett, men i forhold til Bærum..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2F1288D-E684-574B-87B4-1F270D29C8BF}" type="slidenum">
              <a:rPr lang="nb-NO" smtClean="0">
                <a:solidFill>
                  <a:prstClr val="black"/>
                </a:solidFill>
              </a:rPr>
              <a:pPr>
                <a:defRPr/>
              </a:pPr>
              <a:t>17</a:t>
            </a:fld>
            <a:endParaRPr lang="nb-N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28446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Plassholder for lysbilde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 typeface="Arial"/>
              <a:buChar char="•"/>
              <a:defRPr/>
            </a:pPr>
            <a:r>
              <a:rPr lang="nb-NO" sz="1200" dirty="0" smtClean="0"/>
              <a:t>Det er enda bedre plass i kommuner som ligger nærmere Oslo </a:t>
            </a:r>
            <a:r>
              <a:rPr lang="nb-NO" sz="1200" dirty="0" smtClean="0">
                <a:sym typeface="Wingdings"/>
              </a:rPr>
              <a:t></a:t>
            </a:r>
            <a:endParaRPr lang="nb-NO" sz="1200" dirty="0"/>
          </a:p>
          <a:p>
            <a:pPr marL="342900" indent="-342900">
              <a:buFont typeface="Arial"/>
              <a:buChar char="•"/>
              <a:defRPr/>
            </a:pPr>
            <a:endParaRPr lang="nb-NO" sz="1200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276F1A3-9FE7-6C48-965F-F57BB96B64C4}" type="slidenum">
              <a:rPr lang="nb-NO" smtClean="0">
                <a:solidFill>
                  <a:prstClr val="black"/>
                </a:solidFill>
              </a:rPr>
              <a:pPr>
                <a:defRPr/>
              </a:pPr>
              <a:t>18</a:t>
            </a:fld>
            <a:endParaRPr lang="nb-N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72851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8004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GB" noProof="0" dirty="0" smtClean="0"/>
          </a:p>
          <a:p>
            <a:pPr marL="0" indent="0">
              <a:buFont typeface="Arial"/>
              <a:buNone/>
            </a:pPr>
            <a:endParaRPr lang="en-GB" noProof="0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D46A92-5BF1-6249-B8F3-8F78CFED064A}" type="slidenum">
              <a:rPr lang="nb-NO" smtClean="0">
                <a:solidFill>
                  <a:prstClr val="black"/>
                </a:solidFill>
                <a:latin typeface="Calibri"/>
              </a:rPr>
              <a:pPr/>
              <a:t>2</a:t>
            </a:fld>
            <a:endParaRPr lang="nb-NO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835954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Plassholder for lysbilde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 typeface="Arial"/>
              <a:buChar char="•"/>
              <a:defRPr/>
            </a:pPr>
            <a:r>
              <a:rPr lang="nb-NO" sz="1200" dirty="0" smtClean="0"/>
              <a:t>Norges befolkning </a:t>
            </a:r>
            <a:r>
              <a:rPr lang="nb-NO" sz="1200" dirty="0"/>
              <a:t>skal vokse med 1,2 millioner de neste 25 årene. 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nb-NO" sz="1200" dirty="0"/>
              <a:t>Veksten blir særlig høy i og rundt de store byene. De siste 20 årene har </a:t>
            </a:r>
            <a:r>
              <a:rPr lang="nb-NO" sz="1200" dirty="0" smtClean="0"/>
              <a:t>Oslo </a:t>
            </a:r>
            <a:r>
              <a:rPr lang="nb-NO" sz="1200" dirty="0"/>
              <a:t>og Akershus </a:t>
            </a:r>
            <a:r>
              <a:rPr lang="nb-NO" sz="1200" dirty="0" smtClean="0"/>
              <a:t>350 </a:t>
            </a:r>
            <a:r>
              <a:rPr lang="nb-NO" sz="1200" dirty="0"/>
              <a:t>000 nye </a:t>
            </a:r>
            <a:r>
              <a:rPr lang="nb-NO" sz="1200" dirty="0" smtClean="0"/>
              <a:t>innbyggere.  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nb-NO" sz="1200" dirty="0" smtClean="0"/>
              <a:t>Stor-Oslo er den hurtigst voksende storbyregionen i Europa. </a:t>
            </a:r>
            <a:endParaRPr lang="nb-NO" sz="1200" dirty="0"/>
          </a:p>
          <a:p>
            <a:pPr marL="342900" indent="-342900">
              <a:buFont typeface="Arial"/>
              <a:buChar char="•"/>
              <a:defRPr/>
            </a:pPr>
            <a:r>
              <a:rPr lang="nb-NO" sz="1200" dirty="0"/>
              <a:t>Økt innvandring vil bidra til å øke konsentrasjonen av befolkningen i byer og tettsteder</a:t>
            </a:r>
            <a:r>
              <a:rPr lang="nb-NO" sz="1200" dirty="0" smtClean="0"/>
              <a:t>.</a:t>
            </a:r>
          </a:p>
          <a:p>
            <a:pPr marL="342900" indent="-342900">
              <a:buFont typeface="Arial"/>
              <a:buChar char="•"/>
              <a:defRPr/>
            </a:pPr>
            <a:endParaRPr lang="nb-NO" sz="1200" dirty="0" smtClean="0"/>
          </a:p>
          <a:p>
            <a:pPr marL="171450" marR="0" indent="-171450" algn="l" defTabSz="8004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lang="nb-NO" sz="1200" dirty="0" smtClean="0"/>
          </a:p>
          <a:p>
            <a:pPr>
              <a:defRPr/>
            </a:pPr>
            <a:endParaRPr lang="nb-NO" sz="1200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CE6D6F6-3148-F54B-A6DB-9CA710D6265E}" type="slidenum">
              <a:rPr lang="nb-NO" smtClean="0"/>
              <a:pPr>
                <a:defRPr/>
              </a:pPr>
              <a:t>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058010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D46A92-5BF1-6249-B8F3-8F78CFED064A}" type="slidenum">
              <a:rPr lang="nb-NO" smtClean="0"/>
              <a:t>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185339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D46A92-5BF1-6249-B8F3-8F78CFED064A}" type="slidenum">
              <a:rPr lang="nb-NO" smtClean="0"/>
              <a:t>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517388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D46A92-5BF1-6249-B8F3-8F78CFED064A}" type="slidenum">
              <a:rPr lang="nb-NO" smtClean="0"/>
              <a:t>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880514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nb-NO" sz="1200" b="1" dirty="0" smtClean="0"/>
              <a:t>Not in my back yard (ikke akkurat der jeg bor)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nb-NO" sz="1200" dirty="0" smtClean="0"/>
              <a:t>Kommunene følger ikke opp</a:t>
            </a:r>
            <a:r>
              <a:rPr lang="nb-NO" sz="1200" baseline="0" dirty="0" smtClean="0"/>
              <a:t> statens retningslinjer </a:t>
            </a:r>
            <a:r>
              <a:rPr lang="nb-NO" sz="1200" dirty="0" smtClean="0"/>
              <a:t> 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nb-NO" sz="1200" dirty="0" smtClean="0"/>
              <a:t>Mange kommuner vil ikke vokse.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nb-NO" sz="1200" dirty="0" smtClean="0"/>
              <a:t>Skylder på jordvern, skolekapasitet og trafikk. 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nb-NO" sz="1200" dirty="0" smtClean="0"/>
              <a:t>Naboer dvs. velgere raser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nb-NO" sz="1200" dirty="0" smtClean="0"/>
              <a:t>Innbyggerne</a:t>
            </a:r>
            <a:r>
              <a:rPr lang="nb-NO" sz="1200" baseline="0" dirty="0" smtClean="0"/>
              <a:t> </a:t>
            </a:r>
            <a:r>
              <a:rPr lang="nb-NO" sz="1200" dirty="0" smtClean="0"/>
              <a:t>vil ikke ha nye naboer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nb-NO" sz="1200" dirty="0" smtClean="0"/>
              <a:t>De</a:t>
            </a:r>
            <a:r>
              <a:rPr lang="nb-NO" sz="1200" baseline="0" dirty="0" smtClean="0"/>
              <a:t> </a:t>
            </a:r>
            <a:r>
              <a:rPr lang="nb-NO" sz="1200" dirty="0" smtClean="0"/>
              <a:t>velger politikere som ikke ønsker utvikling. 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nb-NO" sz="1200" dirty="0" smtClean="0"/>
              <a:t>Konsekvensen er at man bygger for lite, på feil steder. 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nb-NO" sz="1200" dirty="0" smtClean="0"/>
              <a:t>Da får man bilbaserte byer med dyre boliger.  Eks Bærum.</a:t>
            </a:r>
          </a:p>
          <a:p>
            <a:endParaRPr lang="nb-NO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nb-NO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nb-NO" sz="1200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D46A92-5BF1-6249-B8F3-8F78CFED064A}" type="slidenum">
              <a:rPr lang="nb-NO" smtClean="0"/>
              <a:t>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880514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Plassholder for lysbilde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3314" name="Plassholder for nota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nb-NO" sz="2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 ti siste årene har Bærum i gjennomsnitt ferdigstilt 477 boliger. Det tilsvarer 4,3 boliger per 1 000 innbygger. I Akershus er det er bare Nesodden, Rælingen og Hurdal som har ferdigstilt færre boliger enn Bærum. Gjennomsnittet i fylket er 5,8 boliger per 1000 innbygger.</a:t>
            </a:r>
          </a:p>
          <a:p>
            <a:endParaRPr lang="nb-NO" sz="24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nb-NO" sz="2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Antall innbyggere i Bærum har vokst med litt over 15 pst. i perioden 2001-2013. Gjennomsnittet for samtlige kommuner i Akershus samt Oslo kommune er nesten 25 pst.</a:t>
            </a:r>
          </a:p>
          <a:p>
            <a:endParaRPr lang="nb-NO" sz="24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nb-NO" sz="2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 syvårsperioden mellom 2006 og 2013 var veksten i antall boliger kun 11 prosent i Bærum mot 16 prosent i den gjennomsnittlige Akershus-kommunen.</a:t>
            </a:r>
          </a:p>
          <a:p>
            <a:pPr eaLnBrk="1" hangingPunct="1">
              <a:spcBef>
                <a:spcPct val="0"/>
              </a:spcBef>
            </a:pPr>
            <a:endParaRPr lang="nb-NO" dirty="0">
              <a:latin typeface="Calibri" charset="0"/>
            </a:endParaRPr>
          </a:p>
        </p:txBody>
      </p:sp>
      <p:sp>
        <p:nvSpPr>
          <p:cNvPr id="13315" name="Plassholder for lysbilde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32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defTabSz="800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defTabSz="800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defTabSz="800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defTabSz="800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pPr defTabSz="800100" eaLnBrk="1" fontAlgn="base" hangingPunct="1">
              <a:spcBef>
                <a:spcPct val="0"/>
              </a:spcBef>
              <a:spcAft>
                <a:spcPct val="0"/>
              </a:spcAft>
            </a:pPr>
            <a:fld id="{63754621-77B0-7247-BA51-067832B4506F}" type="slidenum">
              <a:rPr lang="nb-NO" sz="1200">
                <a:latin typeface="Calibri" charset="0"/>
              </a:rPr>
              <a:pPr defTabSz="800100" eaLnBrk="1" fontAlgn="base" hangingPunct="1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nb-NO" sz="120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17578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1200" dirty="0" smtClean="0"/>
              <a:t>SSBs prognoser tar utgangspunkt i veksten som har vært. </a:t>
            </a:r>
          </a:p>
          <a:p>
            <a:r>
              <a:rPr lang="nb-NO" sz="1200" dirty="0" smtClean="0"/>
              <a:t>Dette gir</a:t>
            </a:r>
            <a:r>
              <a:rPr lang="nb-NO" sz="1200" baseline="0" dirty="0" smtClean="0"/>
              <a:t> et veldig galt bilde. </a:t>
            </a:r>
          </a:p>
          <a:p>
            <a:r>
              <a:rPr lang="nb-NO" sz="1200" baseline="0" dirty="0" smtClean="0"/>
              <a:t>Viser at Bærum har vokst for lite</a:t>
            </a:r>
          </a:p>
          <a:p>
            <a:r>
              <a:rPr lang="nb-NO" sz="1200" baseline="0" dirty="0" smtClean="0"/>
              <a:t>Bærum henger sammen med Oslo og burde bygge mer enn 700 boliger per år. </a:t>
            </a:r>
            <a:endParaRPr lang="nb-NO" sz="1200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D46A92-5BF1-6249-B8F3-8F78CFED064A}" type="slidenum">
              <a:rPr lang="nb-NO" smtClean="0"/>
              <a:t>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921625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For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80" y="2236244"/>
            <a:ext cx="14596251" cy="1170353"/>
          </a:xfrm>
        </p:spPr>
        <p:txBody>
          <a:bodyPr/>
          <a:lstStyle>
            <a:lvl1pPr algn="ctr">
              <a:defRPr sz="5400" b="1">
                <a:solidFill>
                  <a:schemeClr val="accent1"/>
                </a:solidFill>
              </a:defRPr>
            </a:lvl1pPr>
          </a:lstStyle>
          <a:p>
            <a:r>
              <a:rPr lang="nb-NO" noProof="0" smtClean="0"/>
              <a:t>Klikk for å redigere tittelstil</a:t>
            </a:r>
            <a:endParaRPr lang="en-US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2880" y="3573820"/>
            <a:ext cx="14596251" cy="137296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00210" indent="0" algn="ctr">
              <a:buNone/>
              <a:defRPr/>
            </a:lvl2pPr>
            <a:lvl3pPr marL="800420" indent="0" algn="ctr">
              <a:buNone/>
              <a:defRPr/>
            </a:lvl3pPr>
            <a:lvl4pPr marL="1200630" indent="0" algn="ctr">
              <a:buNone/>
              <a:defRPr/>
            </a:lvl4pPr>
            <a:lvl5pPr marL="1600840" indent="0" algn="ctr">
              <a:buNone/>
              <a:defRPr/>
            </a:lvl5pPr>
          </a:lstStyle>
          <a:p>
            <a:pPr lvl="0"/>
            <a:r>
              <a:rPr lang="nb-NO" noProof="0" smtClean="0"/>
              <a:t>Klikk for å redigere tekststiler i malen</a:t>
            </a:r>
          </a:p>
        </p:txBody>
      </p:sp>
      <p:pic>
        <p:nvPicPr>
          <p:cNvPr id="7" name="Plassholder for innhold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79933" y="6379066"/>
            <a:ext cx="8026944" cy="2473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86655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80" y="590134"/>
            <a:ext cx="14596251" cy="1170353"/>
          </a:xfrm>
        </p:spPr>
        <p:txBody>
          <a:bodyPr/>
          <a:lstStyle/>
          <a:p>
            <a:r>
              <a:rPr lang="nb-NO" noProof="0" smtClean="0"/>
              <a:t>Klikk for å redigere tittelstil</a:t>
            </a:r>
            <a:endParaRPr lang="en-US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2880" y="2036377"/>
            <a:ext cx="14596251" cy="698274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b-NO" noProof="0" smtClean="0"/>
              <a:t>Klikk for å redigere tekststiler i malen</a:t>
            </a:r>
          </a:p>
        </p:txBody>
      </p:sp>
      <p:pic>
        <p:nvPicPr>
          <p:cNvPr id="10" name="Bilde 9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3289"/>
          <a:stretch/>
        </p:blipFill>
        <p:spPr bwMode="auto">
          <a:xfrm>
            <a:off x="451603" y="9429511"/>
            <a:ext cx="2784156" cy="48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Bilde 10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343" t="57554" r="28569"/>
          <a:stretch/>
        </p:blipFill>
        <p:spPr bwMode="auto">
          <a:xfrm>
            <a:off x="14496351" y="9404266"/>
            <a:ext cx="1460171" cy="423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Rett linje 12"/>
          <p:cNvCxnSpPr/>
          <p:nvPr userDrawn="1"/>
        </p:nvCxnSpPr>
        <p:spPr>
          <a:xfrm>
            <a:off x="451602" y="9225414"/>
            <a:ext cx="15463302" cy="0"/>
          </a:xfrm>
          <a:prstGeom prst="line">
            <a:avLst/>
          </a:prstGeom>
          <a:ln w="9525" cmpd="sng">
            <a:solidFill>
              <a:srgbClr val="8C032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bbel 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80" y="1008063"/>
            <a:ext cx="14596251" cy="752424"/>
          </a:xfrm>
        </p:spPr>
        <p:txBody>
          <a:bodyPr/>
          <a:lstStyle/>
          <a:p>
            <a:r>
              <a:rPr lang="nb-NO" noProof="0" smtClean="0"/>
              <a:t>Klikk for å redigere tittelstil</a:t>
            </a:r>
            <a:endParaRPr lang="en-US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2880" y="2036377"/>
            <a:ext cx="14596251" cy="698274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b-NO" noProof="0" smtClean="0"/>
              <a:t>Klikk for å redigere tekststiler i malen</a:t>
            </a:r>
          </a:p>
        </p:txBody>
      </p:sp>
      <p:pic>
        <p:nvPicPr>
          <p:cNvPr id="10" name="Bilde 9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3289"/>
          <a:stretch/>
        </p:blipFill>
        <p:spPr bwMode="auto">
          <a:xfrm>
            <a:off x="451603" y="9429511"/>
            <a:ext cx="2784156" cy="48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Bilde 10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343" t="57554" r="28569"/>
          <a:stretch/>
        </p:blipFill>
        <p:spPr bwMode="auto">
          <a:xfrm>
            <a:off x="14496351" y="9404266"/>
            <a:ext cx="1460171" cy="423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Rett linje 12"/>
          <p:cNvCxnSpPr/>
          <p:nvPr userDrawn="1"/>
        </p:nvCxnSpPr>
        <p:spPr>
          <a:xfrm>
            <a:off x="451602" y="9225414"/>
            <a:ext cx="15463302" cy="0"/>
          </a:xfrm>
          <a:prstGeom prst="line">
            <a:avLst/>
          </a:prstGeom>
          <a:ln w="9525" cmpd="sng">
            <a:solidFill>
              <a:srgbClr val="8C032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Plassholder for tekst 4"/>
          <p:cNvSpPr>
            <a:spLocks noGrp="1"/>
          </p:cNvSpPr>
          <p:nvPr>
            <p:ph type="body" sz="quarter" idx="10" hasCustomPrompt="1"/>
          </p:nvPr>
        </p:nvSpPr>
        <p:spPr>
          <a:xfrm>
            <a:off x="812800" y="458278"/>
            <a:ext cx="14597063" cy="549785"/>
          </a:xfrm>
        </p:spPr>
        <p:txBody>
          <a:bodyPr>
            <a:noAutofit/>
          </a:bodyPr>
          <a:lstStyle>
            <a:lvl1pPr marL="0" indent="0">
              <a:buNone/>
              <a:defRPr sz="2200" cap="all">
                <a:solidFill>
                  <a:schemeClr val="bg1">
                    <a:lumMod val="50000"/>
                  </a:schemeClr>
                </a:solidFill>
              </a:defRPr>
            </a:lvl1pPr>
            <a:lvl2pPr marL="400210" indent="0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2pPr>
            <a:lvl3pPr marL="800420" indent="0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3pPr>
            <a:lvl4pPr marL="1200630" indent="0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4pPr>
            <a:lvl5pPr marL="1600840" indent="0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noProof="0" smtClean="0"/>
              <a:t>KLIKK FOR Å REDIGERE TEKSTSTILER I MALEN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1231169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, to spal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80" y="590134"/>
            <a:ext cx="14596251" cy="1170353"/>
          </a:xfrm>
        </p:spPr>
        <p:txBody>
          <a:bodyPr/>
          <a:lstStyle/>
          <a:p>
            <a:r>
              <a:rPr lang="nb-NO" noProof="0" smtClean="0"/>
              <a:t>Klikk for å redigere tittelstil</a:t>
            </a:r>
            <a:endParaRPr lang="en-US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2880" y="2036377"/>
            <a:ext cx="7160441" cy="698274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b-NO" noProof="0" smtClean="0"/>
              <a:t>Klikk for å redigere tekststiler i malen</a:t>
            </a:r>
          </a:p>
          <a:p>
            <a:pPr lvl="1"/>
            <a:r>
              <a:rPr lang="nb-NO" noProof="0" smtClean="0"/>
              <a:t>Andre nivå</a:t>
            </a:r>
          </a:p>
          <a:p>
            <a:pPr lvl="2"/>
            <a:r>
              <a:rPr lang="nb-NO" noProof="0" smtClean="0"/>
              <a:t>Tredje nivå</a:t>
            </a:r>
          </a:p>
          <a:p>
            <a:pPr lvl="3"/>
            <a:r>
              <a:rPr lang="nb-NO" noProof="0" smtClean="0"/>
              <a:t>Fjerde nivå</a:t>
            </a:r>
          </a:p>
          <a:p>
            <a:pPr lvl="4"/>
            <a:r>
              <a:rPr lang="nb-NO" noProof="0" smtClean="0"/>
              <a:t>Femte nivå</a:t>
            </a:r>
            <a:endParaRPr lang="en-US" noProof="0"/>
          </a:p>
        </p:txBody>
      </p:sp>
      <p:pic>
        <p:nvPicPr>
          <p:cNvPr id="10" name="Bilde 9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3289"/>
          <a:stretch/>
        </p:blipFill>
        <p:spPr bwMode="auto">
          <a:xfrm>
            <a:off x="451603" y="9429511"/>
            <a:ext cx="2784156" cy="48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Bilde 10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343" t="57554" r="28569"/>
          <a:stretch/>
        </p:blipFill>
        <p:spPr bwMode="auto">
          <a:xfrm>
            <a:off x="14496351" y="9404266"/>
            <a:ext cx="1460171" cy="423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Rett linje 12"/>
          <p:cNvCxnSpPr/>
          <p:nvPr userDrawn="1"/>
        </p:nvCxnSpPr>
        <p:spPr>
          <a:xfrm>
            <a:off x="451602" y="9225414"/>
            <a:ext cx="15463302" cy="0"/>
          </a:xfrm>
          <a:prstGeom prst="line">
            <a:avLst/>
          </a:prstGeom>
          <a:ln w="9525" cmpd="sng">
            <a:solidFill>
              <a:srgbClr val="8C032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Plassholder for innhold 4"/>
          <p:cNvSpPr>
            <a:spLocks noGrp="1"/>
          </p:cNvSpPr>
          <p:nvPr>
            <p:ph sz="quarter" idx="10"/>
          </p:nvPr>
        </p:nvSpPr>
        <p:spPr>
          <a:xfrm>
            <a:off x="8248690" y="2036377"/>
            <a:ext cx="7160441" cy="6982748"/>
          </a:xfrm>
        </p:spPr>
        <p:txBody>
          <a:bodyPr/>
          <a:lstStyle/>
          <a:p>
            <a:pPr lvl="0"/>
            <a:r>
              <a:rPr lang="nb-NO" noProof="0" smtClean="0"/>
              <a:t>Klikk for å redigere tekststiler i malen</a:t>
            </a:r>
          </a:p>
          <a:p>
            <a:pPr lvl="1"/>
            <a:r>
              <a:rPr lang="nb-NO" noProof="0" smtClean="0"/>
              <a:t>Andre nivå</a:t>
            </a:r>
          </a:p>
          <a:p>
            <a:pPr lvl="2"/>
            <a:r>
              <a:rPr lang="nb-NO" noProof="0" smtClean="0"/>
              <a:t>Tredje nivå</a:t>
            </a:r>
          </a:p>
          <a:p>
            <a:pPr lvl="3"/>
            <a:r>
              <a:rPr lang="nb-NO" noProof="0" smtClean="0"/>
              <a:t>Fjerde nivå</a:t>
            </a:r>
          </a:p>
          <a:p>
            <a:pPr lvl="4"/>
            <a:r>
              <a:rPr lang="nb-NO" noProof="0" smtClean="0"/>
              <a:t>Femte nivå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5290517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llomtittel, kapittelin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e 9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3289"/>
          <a:stretch/>
        </p:blipFill>
        <p:spPr bwMode="auto">
          <a:xfrm>
            <a:off x="451603" y="9429511"/>
            <a:ext cx="2784156" cy="48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Bilde 10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343" t="57554" r="28569"/>
          <a:stretch/>
        </p:blipFill>
        <p:spPr bwMode="auto">
          <a:xfrm>
            <a:off x="14496351" y="9404266"/>
            <a:ext cx="1460171" cy="423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Rett linje 12"/>
          <p:cNvCxnSpPr/>
          <p:nvPr userDrawn="1"/>
        </p:nvCxnSpPr>
        <p:spPr>
          <a:xfrm>
            <a:off x="451602" y="9225414"/>
            <a:ext cx="15463302" cy="0"/>
          </a:xfrm>
          <a:prstGeom prst="line">
            <a:avLst/>
          </a:prstGeom>
          <a:ln w="9525" cmpd="sng">
            <a:solidFill>
              <a:srgbClr val="8C032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12880" y="2236244"/>
            <a:ext cx="14596251" cy="1170353"/>
          </a:xfrm>
        </p:spPr>
        <p:txBody>
          <a:bodyPr/>
          <a:lstStyle>
            <a:lvl1pPr algn="ctr">
              <a:defRPr sz="5400" b="1">
                <a:solidFill>
                  <a:schemeClr val="accent1"/>
                </a:solidFill>
              </a:defRPr>
            </a:lvl1pPr>
          </a:lstStyle>
          <a:p>
            <a:r>
              <a:rPr lang="nb-NO" noProof="0" smtClean="0"/>
              <a:t>Klikk for å redigere tittelstil</a:t>
            </a:r>
            <a:endParaRPr lang="en-US" noProof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812880" y="3573820"/>
            <a:ext cx="14596251" cy="137296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00210" indent="0" algn="ctr">
              <a:buNone/>
              <a:defRPr/>
            </a:lvl2pPr>
            <a:lvl3pPr marL="800420" indent="0" algn="ctr">
              <a:buNone/>
              <a:defRPr/>
            </a:lvl3pPr>
            <a:lvl4pPr marL="1200630" indent="0" algn="ctr">
              <a:buNone/>
              <a:defRPr/>
            </a:lvl4pPr>
            <a:lvl5pPr marL="1600840" indent="0" algn="ctr">
              <a:buNone/>
              <a:defRPr/>
            </a:lvl5pPr>
          </a:lstStyle>
          <a:p>
            <a:pPr lvl="0"/>
            <a:r>
              <a:rPr lang="nb-NO" noProof="0" smtClean="0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19428055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Utfall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innhold 5"/>
          <p:cNvSpPr>
            <a:spLocks noGrp="1"/>
          </p:cNvSpPr>
          <p:nvPr>
            <p:ph sz="quarter" idx="10"/>
          </p:nvPr>
        </p:nvSpPr>
        <p:spPr>
          <a:xfrm>
            <a:off x="0" y="1"/>
            <a:ext cx="16257588" cy="10085388"/>
          </a:xfrm>
        </p:spPr>
        <p:txBody>
          <a:bodyPr/>
          <a:lstStyle/>
          <a:p>
            <a:pPr lvl="0"/>
            <a:r>
              <a:rPr lang="nb-NO" noProof="0" smtClean="0"/>
              <a:t>Klikk for å redigere tekststiler i malen</a:t>
            </a:r>
          </a:p>
          <a:p>
            <a:pPr lvl="1"/>
            <a:r>
              <a:rPr lang="nb-NO" noProof="0" smtClean="0"/>
              <a:t>Andre nivå</a:t>
            </a:r>
          </a:p>
          <a:p>
            <a:pPr lvl="2"/>
            <a:r>
              <a:rPr lang="nb-NO" noProof="0" smtClean="0"/>
              <a:t>Tredje nivå</a:t>
            </a:r>
          </a:p>
          <a:p>
            <a:pPr lvl="3"/>
            <a:r>
              <a:rPr lang="nb-NO" noProof="0" smtClean="0"/>
              <a:t>Fjerde nivå</a:t>
            </a:r>
          </a:p>
          <a:p>
            <a:pPr lvl="4"/>
            <a:r>
              <a:rPr lang="nb-NO" noProof="0" smtClean="0"/>
              <a:t>Femte nivå</a:t>
            </a:r>
            <a:endParaRPr lang="en-US" noProof="0"/>
          </a:p>
        </p:txBody>
      </p:sp>
      <p:sp>
        <p:nvSpPr>
          <p:cNvPr id="3" name="Plassholder for lysbildenummer 4"/>
          <p:cNvSpPr>
            <a:spLocks noGrp="1"/>
          </p:cNvSpPr>
          <p:nvPr>
            <p:ph type="sldNum" sz="quarter" idx="4"/>
          </p:nvPr>
        </p:nvSpPr>
        <p:spPr>
          <a:xfrm>
            <a:off x="4841427" y="9404269"/>
            <a:ext cx="3794125" cy="538162"/>
          </a:xfrm>
          <a:prstGeom prst="rect">
            <a:avLst/>
          </a:prstGeom>
        </p:spPr>
        <p:txBody>
          <a:bodyPr vert="horz" lIns="89664" tIns="44829" rIns="89664" bIns="4482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23288B-D6DF-FF4E-8CC0-9DE7E99361F9}" type="slidenum">
              <a:rPr lang="nb-NO" smtClean="0">
                <a:solidFill>
                  <a:srgbClr val="000000">
                    <a:tint val="75000"/>
                  </a:srgbClr>
                </a:solidFill>
                <a:latin typeface="Century Gothic"/>
              </a:rPr>
              <a:pPr/>
              <a:t>‹#›</a:t>
            </a:fld>
            <a:endParaRPr lang="nb-NO">
              <a:solidFill>
                <a:srgbClr val="000000">
                  <a:tint val="75000"/>
                </a:srgbClr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6225819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obbel tittel og to spal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80" y="1008063"/>
            <a:ext cx="14596251" cy="752424"/>
          </a:xfrm>
        </p:spPr>
        <p:txBody>
          <a:bodyPr/>
          <a:lstStyle/>
          <a:p>
            <a:r>
              <a:rPr lang="nb-NO" noProof="0" smtClean="0"/>
              <a:t>Klikk for å redigere tittelstil</a:t>
            </a:r>
            <a:endParaRPr lang="en-US" noProof="0"/>
          </a:p>
        </p:txBody>
      </p:sp>
      <p:pic>
        <p:nvPicPr>
          <p:cNvPr id="10" name="Bilde 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3289"/>
          <a:stretch/>
        </p:blipFill>
        <p:spPr bwMode="auto">
          <a:xfrm>
            <a:off x="451603" y="9429511"/>
            <a:ext cx="2784156" cy="48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Bilde 10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343" t="57554" r="28569"/>
          <a:stretch/>
        </p:blipFill>
        <p:spPr bwMode="auto">
          <a:xfrm>
            <a:off x="14496351" y="9404266"/>
            <a:ext cx="1460171" cy="423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Rett linje 12"/>
          <p:cNvCxnSpPr/>
          <p:nvPr userDrawn="1"/>
        </p:nvCxnSpPr>
        <p:spPr>
          <a:xfrm>
            <a:off x="451602" y="9225414"/>
            <a:ext cx="15463302" cy="0"/>
          </a:xfrm>
          <a:prstGeom prst="line">
            <a:avLst/>
          </a:prstGeom>
          <a:ln w="9525" cmpd="sng">
            <a:solidFill>
              <a:srgbClr val="8C032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Plassholder for tekst 4"/>
          <p:cNvSpPr>
            <a:spLocks noGrp="1"/>
          </p:cNvSpPr>
          <p:nvPr>
            <p:ph type="body" sz="quarter" idx="11" hasCustomPrompt="1"/>
          </p:nvPr>
        </p:nvSpPr>
        <p:spPr>
          <a:xfrm>
            <a:off x="812800" y="458278"/>
            <a:ext cx="14597063" cy="549785"/>
          </a:xfrm>
        </p:spPr>
        <p:txBody>
          <a:bodyPr>
            <a:noAutofit/>
          </a:bodyPr>
          <a:lstStyle>
            <a:lvl1pPr marL="0" indent="0">
              <a:buNone/>
              <a:defRPr sz="2200" cap="all">
                <a:solidFill>
                  <a:schemeClr val="bg1">
                    <a:lumMod val="50000"/>
                  </a:schemeClr>
                </a:solidFill>
              </a:defRPr>
            </a:lvl1pPr>
            <a:lvl2pPr marL="400210" indent="0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2pPr>
            <a:lvl3pPr marL="800420" indent="0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3pPr>
            <a:lvl4pPr marL="1200630" indent="0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4pPr>
            <a:lvl5pPr marL="1600840" indent="0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noProof="0" dirty="0" smtClean="0"/>
              <a:t>KLIKK FOR Å REDIGERE TEKSTSTILER I MALEN</a:t>
            </a:r>
            <a:endParaRPr lang="en-US" noProof="0" dirty="0"/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812880" y="2036377"/>
            <a:ext cx="7160441" cy="698274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nb-NO" noProof="0" dirty="0" smtClean="0"/>
              <a:t>Klikk for å redigere tekststiler i malen</a:t>
            </a:r>
          </a:p>
          <a:p>
            <a:pPr lvl="1"/>
            <a:r>
              <a:rPr lang="nb-NO" noProof="0" dirty="0" smtClean="0"/>
              <a:t>Andre nivå</a:t>
            </a:r>
          </a:p>
          <a:p>
            <a:pPr lvl="2"/>
            <a:r>
              <a:rPr lang="nb-NO" noProof="0" dirty="0" smtClean="0"/>
              <a:t>Tredje nivå</a:t>
            </a:r>
          </a:p>
          <a:p>
            <a:pPr lvl="3"/>
            <a:r>
              <a:rPr lang="nb-NO" noProof="0" dirty="0" smtClean="0"/>
              <a:t>Fjerde nivå</a:t>
            </a:r>
          </a:p>
          <a:p>
            <a:pPr lvl="4"/>
            <a:r>
              <a:rPr lang="nb-NO" noProof="0" dirty="0" smtClean="0"/>
              <a:t>Femte nivå</a:t>
            </a:r>
            <a:endParaRPr lang="en-US" noProof="0" dirty="0"/>
          </a:p>
        </p:txBody>
      </p:sp>
      <p:cxnSp>
        <p:nvCxnSpPr>
          <p:cNvPr id="12" name="Rett linje 12"/>
          <p:cNvCxnSpPr/>
          <p:nvPr userDrawn="1"/>
        </p:nvCxnSpPr>
        <p:spPr>
          <a:xfrm>
            <a:off x="451602" y="9225414"/>
            <a:ext cx="15463302" cy="0"/>
          </a:xfrm>
          <a:prstGeom prst="line">
            <a:avLst/>
          </a:prstGeom>
          <a:ln w="9525" cmpd="sng">
            <a:solidFill>
              <a:srgbClr val="8C032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Plassholder for innhold 4"/>
          <p:cNvSpPr>
            <a:spLocks noGrp="1"/>
          </p:cNvSpPr>
          <p:nvPr>
            <p:ph sz="quarter" idx="10" hasCustomPrompt="1"/>
          </p:nvPr>
        </p:nvSpPr>
        <p:spPr>
          <a:xfrm>
            <a:off x="8248690" y="2036377"/>
            <a:ext cx="7160441" cy="6982748"/>
          </a:xfrm>
        </p:spPr>
        <p:txBody>
          <a:bodyPr/>
          <a:lstStyle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nb-NO" noProof="0" dirty="0" smtClean="0"/>
              <a:t>Klikk for å redigere tekststiler i malen</a:t>
            </a:r>
          </a:p>
          <a:p>
            <a:pPr lvl="1"/>
            <a:r>
              <a:rPr lang="nb-NO" noProof="0" dirty="0" smtClean="0"/>
              <a:t>Andre nivå</a:t>
            </a:r>
          </a:p>
          <a:p>
            <a:pPr lvl="2"/>
            <a:r>
              <a:rPr lang="nb-NO" noProof="0" dirty="0" smtClean="0"/>
              <a:t>Tredje nivå</a:t>
            </a:r>
          </a:p>
          <a:p>
            <a:pPr lvl="3"/>
            <a:r>
              <a:rPr lang="nb-NO" noProof="0" dirty="0" smtClean="0"/>
              <a:t>Fjerde nivå</a:t>
            </a:r>
          </a:p>
          <a:p>
            <a:pPr lvl="4"/>
            <a:r>
              <a:rPr lang="nb-NO" noProof="0" dirty="0" smtClean="0"/>
              <a:t>Femte nivå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3597401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2879" y="590134"/>
            <a:ext cx="14767311" cy="1170353"/>
          </a:xfrm>
          <a:prstGeom prst="rect">
            <a:avLst/>
          </a:prstGeom>
        </p:spPr>
        <p:txBody>
          <a:bodyPr vert="horz" lIns="160084" tIns="80042" rIns="160084" bIns="80042" rtlCol="0" anchor="b" anchorCtr="0">
            <a:noAutofit/>
          </a:bodyPr>
          <a:lstStyle/>
          <a:p>
            <a:r>
              <a:rPr lang="en-US" noProof="0" dirty="0" err="1" smtClean="0"/>
              <a:t>Klikk</a:t>
            </a:r>
            <a:r>
              <a:rPr lang="en-US" noProof="0" dirty="0" smtClean="0"/>
              <a:t> for </a:t>
            </a:r>
            <a:r>
              <a:rPr lang="en-US" noProof="0" dirty="0" err="1" smtClean="0"/>
              <a:t>å</a:t>
            </a:r>
            <a:r>
              <a:rPr lang="en-US" noProof="0" dirty="0" smtClean="0"/>
              <a:t> </a:t>
            </a:r>
            <a:r>
              <a:rPr lang="en-US" noProof="0" dirty="0" err="1" smtClean="0"/>
              <a:t>redigere</a:t>
            </a:r>
            <a:r>
              <a:rPr lang="en-US" noProof="0" dirty="0" smtClean="0"/>
              <a:t> </a:t>
            </a:r>
            <a:r>
              <a:rPr lang="en-US" noProof="0" dirty="0" err="1" smtClean="0"/>
              <a:t>tittelstil</a:t>
            </a:r>
            <a:endParaRPr lang="en-US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79" y="2036375"/>
            <a:ext cx="14767311" cy="7104995"/>
          </a:xfrm>
          <a:prstGeom prst="rect">
            <a:avLst/>
          </a:prstGeom>
        </p:spPr>
        <p:txBody>
          <a:bodyPr vert="horz" lIns="160084" tIns="80042" rIns="160084" bIns="80042" rtlCol="0">
            <a:normAutofit/>
          </a:bodyPr>
          <a:lstStyle/>
          <a:p>
            <a:pPr lvl="0"/>
            <a:endParaRPr lang="en-US" noProof="0" dirty="0"/>
          </a:p>
        </p:txBody>
      </p:sp>
      <p:pic>
        <p:nvPicPr>
          <p:cNvPr id="6" name="Bilde 5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3289"/>
          <a:stretch/>
        </p:blipFill>
        <p:spPr bwMode="auto">
          <a:xfrm>
            <a:off x="451603" y="9429511"/>
            <a:ext cx="2784156" cy="48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Bilde 6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343" t="57554" r="28569"/>
          <a:stretch/>
        </p:blipFill>
        <p:spPr bwMode="auto">
          <a:xfrm>
            <a:off x="14496351" y="9404266"/>
            <a:ext cx="1460171" cy="423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Rett linje 7"/>
          <p:cNvCxnSpPr/>
          <p:nvPr/>
        </p:nvCxnSpPr>
        <p:spPr>
          <a:xfrm>
            <a:off x="451602" y="9225414"/>
            <a:ext cx="15463302" cy="0"/>
          </a:xfrm>
          <a:prstGeom prst="line">
            <a:avLst/>
          </a:prstGeom>
          <a:ln w="9525" cmpd="sng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kstSylinder 4"/>
          <p:cNvSpPr txBox="1"/>
          <p:nvPr/>
        </p:nvSpPr>
        <p:spPr>
          <a:xfrm>
            <a:off x="7878074" y="9417132"/>
            <a:ext cx="501440" cy="399145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fld id="{E460CFC4-EF8C-4DA7-B757-8488D0440665}" type="slidenum">
              <a:rPr lang="en-US" sz="1200" smtClean="0">
                <a:solidFill>
                  <a:prstClr val="black"/>
                </a:solidFill>
                <a:latin typeface="Century Gothic"/>
              </a:rPr>
              <a:pPr algn="ctr"/>
              <a:t>‹#›</a:t>
            </a:fld>
            <a:endParaRPr lang="en-US" sz="1200" dirty="0">
              <a:solidFill>
                <a:prstClr val="black"/>
              </a:solidFill>
              <a:latin typeface="Century Gothic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3606" r:id="rId1"/>
    <p:sldLayoutId id="2147493588" r:id="rId2"/>
    <p:sldLayoutId id="2147493610" r:id="rId3"/>
    <p:sldLayoutId id="2147493609" r:id="rId4"/>
    <p:sldLayoutId id="2147493608" r:id="rId5"/>
    <p:sldLayoutId id="2147493607" r:id="rId6"/>
    <p:sldLayoutId id="2147493611" r:id="rId7"/>
  </p:sldLayoutIdLst>
  <p:timing>
    <p:tnLst>
      <p:par>
        <p:cTn id="1" dur="indefinite" restart="never" nodeType="tmRoot"/>
      </p:par>
    </p:tnLst>
  </p:timing>
  <p:txStyles>
    <p:titleStyle>
      <a:lvl1pPr algn="l" defTabSz="1600840" rtl="0" eaLnBrk="1" latinLnBrk="0" hangingPunct="1">
        <a:spcBef>
          <a:spcPct val="0"/>
        </a:spcBef>
        <a:buNone/>
        <a:defRPr sz="48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400210" indent="-400210" algn="l" defTabSz="1600840" rtl="0" eaLnBrk="1" latinLnBrk="0" hangingPunct="1">
        <a:spcBef>
          <a:spcPts val="2101"/>
        </a:spcBef>
        <a:buClr>
          <a:schemeClr val="accent1"/>
        </a:buClr>
        <a:buSzPct val="100000"/>
        <a:buFont typeface="Wingdings 2" pitchFamily="18" charset="2"/>
        <a:buChar char="¡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800420" indent="-400210" algn="l" defTabSz="1600840" rtl="0" eaLnBrk="1" latinLnBrk="0" hangingPunct="1">
        <a:spcBef>
          <a:spcPts val="1050"/>
        </a:spcBef>
        <a:buClr>
          <a:schemeClr val="accent3"/>
        </a:buClr>
        <a:buSzPct val="100000"/>
        <a:buFont typeface="Wingdings 2" pitchFamily="18" charset="2"/>
        <a:buChar char="¡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200630" indent="-400210" algn="l" defTabSz="1600840" rtl="0" eaLnBrk="1" latinLnBrk="0" hangingPunct="1">
        <a:spcBef>
          <a:spcPts val="1050"/>
        </a:spcBef>
        <a:buClr>
          <a:schemeClr val="accent1"/>
        </a:buClr>
        <a:buSzPct val="100000"/>
        <a:buFont typeface="Wingdings 2" pitchFamily="18" charset="2"/>
        <a:buChar char="¡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840" indent="-400210" algn="l" defTabSz="1600840" rtl="0" eaLnBrk="1" latinLnBrk="0" hangingPunct="1">
        <a:spcBef>
          <a:spcPts val="1050"/>
        </a:spcBef>
        <a:buClr>
          <a:schemeClr val="accent1">
            <a:lumMod val="50000"/>
          </a:schemeClr>
        </a:buClr>
        <a:buSzPct val="100000"/>
        <a:buFont typeface="Wingdings 2" pitchFamily="18" charset="2"/>
        <a:buChar char="¡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001050" indent="-400210" algn="l" defTabSz="1600840" rtl="0" eaLnBrk="1" latinLnBrk="0" hangingPunct="1">
        <a:spcBef>
          <a:spcPts val="1050"/>
        </a:spcBef>
        <a:buClr>
          <a:schemeClr val="accent1"/>
        </a:buClr>
        <a:buSzPct val="100000"/>
        <a:buFont typeface="Wingdings 2" pitchFamily="18" charset="2"/>
        <a:buChar char="¡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412377" indent="-400210" algn="l" defTabSz="1600840" rtl="0" eaLnBrk="1" latinLnBrk="0" hangingPunct="1">
        <a:spcBef>
          <a:spcPct val="20000"/>
        </a:spcBef>
        <a:buClr>
          <a:schemeClr val="accent1">
            <a:lumMod val="50000"/>
          </a:schemeClr>
        </a:buClr>
        <a:buFont typeface="Wingdings 2" pitchFamily="18" charset="2"/>
        <a:buChar char=""/>
        <a:defRPr lang="en-US" sz="3200" kern="1200" dirty="0" smtClean="0">
          <a:solidFill>
            <a:schemeClr val="tx2"/>
          </a:solidFill>
          <a:latin typeface="+mn-lt"/>
          <a:ea typeface="+mn-ea"/>
          <a:cs typeface="+mn-cs"/>
        </a:defRPr>
      </a:lvl6pPr>
      <a:lvl7pPr marL="2807029" indent="-400210" algn="l" defTabSz="160084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"/>
        <a:defRPr lang="en-US" sz="3200" kern="1200" dirty="0" smtClean="0">
          <a:solidFill>
            <a:schemeClr val="tx2"/>
          </a:solidFill>
          <a:latin typeface="+mn-lt"/>
          <a:ea typeface="+mn-ea"/>
          <a:cs typeface="+mn-cs"/>
        </a:defRPr>
      </a:lvl7pPr>
      <a:lvl8pPr marL="3204460" indent="-400210" algn="l" defTabSz="1600840" rtl="0" eaLnBrk="1" latinLnBrk="0" hangingPunct="1">
        <a:spcBef>
          <a:spcPct val="20000"/>
        </a:spcBef>
        <a:buClr>
          <a:schemeClr val="accent1">
            <a:lumMod val="50000"/>
          </a:schemeClr>
        </a:buClr>
        <a:buFont typeface="Wingdings 2" pitchFamily="18" charset="2"/>
        <a:buChar char=""/>
        <a:defRPr lang="en-US" sz="3200" kern="1200" dirty="0" smtClean="0">
          <a:solidFill>
            <a:schemeClr val="tx2"/>
          </a:solidFill>
          <a:latin typeface="+mn-lt"/>
          <a:ea typeface="+mn-ea"/>
          <a:cs typeface="+mn-cs"/>
        </a:defRPr>
      </a:lvl8pPr>
      <a:lvl9pPr marL="3601890" indent="-400210" algn="l" defTabSz="160084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"/>
        <a:defRPr lang="en-US" sz="3200" kern="1200" dirty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1600840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800420" algn="l" defTabSz="1600840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600840" algn="l" defTabSz="1600840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401260" algn="l" defTabSz="1600840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01680" algn="l" defTabSz="1600840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002100" algn="l" defTabSz="1600840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802520" algn="l" defTabSz="1600840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602940" algn="l" defTabSz="1600840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403360" algn="l" defTabSz="1600840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Microsoft_Excel_97-2003_Worksheet1.xls"/><Relationship Id="rId5" Type="http://schemas.openxmlformats.org/officeDocument/2006/relationships/oleObject" Target="../embeddings/oleObject1.bin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Bærum</a:t>
            </a:r>
            <a:r>
              <a:rPr lang="en-GB" dirty="0" smtClean="0"/>
              <a:t> Rotary</a:t>
            </a:r>
            <a:endParaRPr lang="en-GB" dirty="0"/>
          </a:p>
        </p:txBody>
      </p:sp>
      <p:sp>
        <p:nvSpPr>
          <p:cNvPr id="2" name="Plassholder for innhold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b-NO" dirty="0" smtClean="0"/>
              <a:t>Baard Schumann, </a:t>
            </a:r>
            <a:r>
              <a:rPr lang="nb-NO" dirty="0" err="1" smtClean="0"/>
              <a:t>adm.dir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303221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lassholder for innhold 5" descr="_MG_8164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09" b="3509"/>
          <a:stretch>
            <a:fillRect/>
          </a:stretch>
        </p:blipFill>
        <p:spPr>
          <a:xfrm>
            <a:off x="0" y="-307"/>
            <a:ext cx="16257588" cy="1008569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16731" y="433388"/>
            <a:ext cx="6843712" cy="1531484"/>
          </a:xfrm>
          <a:prstGeom prst="rect">
            <a:avLst/>
          </a:prstGeom>
          <a:solidFill>
            <a:schemeClr val="accent1">
              <a:alpha val="90000"/>
            </a:schemeClr>
          </a:solidFill>
        </p:spPr>
        <p:txBody>
          <a:bodyPr wrap="none" anchor="ctr" anchorCtr="0">
            <a:noAutofit/>
          </a:bodyPr>
          <a:lstStyle/>
          <a:p>
            <a:pPr algn="ctr"/>
            <a:r>
              <a:rPr lang="nb-NO" sz="2400" b="1" dirty="0" smtClean="0">
                <a:solidFill>
                  <a:prstClr val="white"/>
                </a:solidFill>
                <a:latin typeface="Century Gothic"/>
              </a:rPr>
              <a:t>Avløs</a:t>
            </a:r>
          </a:p>
          <a:p>
            <a:pPr algn="ctr"/>
            <a:r>
              <a:rPr lang="nb-NO" sz="2400" dirty="0" smtClean="0">
                <a:solidFill>
                  <a:prstClr val="white"/>
                </a:solidFill>
                <a:latin typeface="Century Gothic"/>
              </a:rPr>
              <a:t>Bærum</a:t>
            </a:r>
          </a:p>
        </p:txBody>
      </p:sp>
      <p:cxnSp>
        <p:nvCxnSpPr>
          <p:cNvPr id="9" name="Straight Connector 8"/>
          <p:cNvCxnSpPr/>
          <p:nvPr/>
        </p:nvCxnSpPr>
        <p:spPr>
          <a:xfrm flipH="1">
            <a:off x="7877175" y="8760281"/>
            <a:ext cx="14969" cy="136343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260246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ssholder for innhold 5" descr="_MG_8115.jpeg"/>
          <p:cNvPicPr>
            <a:picLocks noGrp="1" noChangeAspect="1"/>
          </p:cNvPicPr>
          <p:nvPr>
            <p:ph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12" b="3512"/>
          <a:stretch>
            <a:fillRect/>
          </a:stretch>
        </p:blipFill>
        <p:spPr>
          <a:xfrm>
            <a:off x="0" y="-17"/>
            <a:ext cx="16257615" cy="10085405"/>
          </a:xfrm>
        </p:spPr>
      </p:pic>
      <p:sp>
        <p:nvSpPr>
          <p:cNvPr id="5" name="Rectangle 4"/>
          <p:cNvSpPr/>
          <p:nvPr/>
        </p:nvSpPr>
        <p:spPr>
          <a:xfrm>
            <a:off x="516731" y="433388"/>
            <a:ext cx="6843712" cy="1531484"/>
          </a:xfrm>
          <a:prstGeom prst="rect">
            <a:avLst/>
          </a:prstGeom>
          <a:solidFill>
            <a:schemeClr val="accent1">
              <a:alpha val="90000"/>
            </a:schemeClr>
          </a:solidFill>
        </p:spPr>
        <p:txBody>
          <a:bodyPr wrap="none" anchor="ctr" anchorCtr="0">
            <a:noAutofit/>
          </a:bodyPr>
          <a:lstStyle/>
          <a:p>
            <a:pPr algn="ctr"/>
            <a:r>
              <a:rPr lang="nb-NO" sz="2400" b="1" dirty="0" smtClean="0">
                <a:solidFill>
                  <a:prstClr val="white"/>
                </a:solidFill>
                <a:latin typeface="Century Gothic"/>
              </a:rPr>
              <a:t>Ballerud</a:t>
            </a:r>
          </a:p>
          <a:p>
            <a:pPr algn="ctr"/>
            <a:r>
              <a:rPr lang="nb-NO" sz="2400" dirty="0" smtClean="0">
                <a:solidFill>
                  <a:prstClr val="white"/>
                </a:solidFill>
                <a:latin typeface="Century Gothic"/>
              </a:rPr>
              <a:t>Bærum</a:t>
            </a:r>
          </a:p>
        </p:txBody>
      </p:sp>
      <p:cxnSp>
        <p:nvCxnSpPr>
          <p:cNvPr id="9" name="Straight Connector 8"/>
          <p:cNvCxnSpPr/>
          <p:nvPr/>
        </p:nvCxnSpPr>
        <p:spPr>
          <a:xfrm flipH="1">
            <a:off x="7877175" y="8760281"/>
            <a:ext cx="14969" cy="136343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993289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_MG_8442 copy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-750293"/>
            <a:ext cx="16257586" cy="1083568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16731" y="433388"/>
            <a:ext cx="6843712" cy="1531484"/>
          </a:xfrm>
          <a:prstGeom prst="rect">
            <a:avLst/>
          </a:prstGeom>
          <a:solidFill>
            <a:schemeClr val="accent1">
              <a:alpha val="90000"/>
            </a:schemeClr>
          </a:solidFill>
        </p:spPr>
        <p:txBody>
          <a:bodyPr wrap="none" anchor="ctr" anchorCtr="0">
            <a:noAutofit/>
          </a:bodyPr>
          <a:lstStyle/>
          <a:p>
            <a:pPr algn="ctr"/>
            <a:r>
              <a:rPr lang="nb-NO" sz="2400" b="1" dirty="0" smtClean="0">
                <a:solidFill>
                  <a:prstClr val="white"/>
                </a:solidFill>
                <a:latin typeface="Century Gothic"/>
              </a:rPr>
              <a:t>Store Stabekk</a:t>
            </a:r>
          </a:p>
        </p:txBody>
      </p:sp>
    </p:spTree>
    <p:extLst>
      <p:ext uri="{BB962C8B-B14F-4D97-AF65-F5344CB8AC3E}">
        <p14:creationId xmlns:p14="http://schemas.microsoft.com/office/powerpoint/2010/main" val="84139696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Bilde 3" descr="838883804_024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42950"/>
            <a:ext cx="16257588" cy="1082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0683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9" name="Bilde 2" descr="978x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1963"/>
            <a:ext cx="16289338" cy="917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3880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altLang="en-US" smtClean="0"/>
              <a:t>800 meter rundt Kolsåsbanen</a:t>
            </a:r>
            <a:endParaRPr lang="nb-NO" altLang="en-US"/>
          </a:p>
        </p:txBody>
      </p:sp>
      <p:sp>
        <p:nvSpPr>
          <p:cNvPr id="6148" name="Plassholder for innhold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altLang="en-US" smtClean="0"/>
              <a:t>Ca. 30 000 mennesker</a:t>
            </a:r>
            <a:endParaRPr lang="nb-NO" altLang="en-US"/>
          </a:p>
        </p:txBody>
      </p:sp>
      <p:pic>
        <p:nvPicPr>
          <p:cNvPr id="6149" name="Bilde 5" descr="Skjermbilde 2012-12-05 kl. 12.40.2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80" y="2999571"/>
            <a:ext cx="9780588" cy="6019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843291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Bilde 1" descr="Gjønnes_Bærum5-20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17525"/>
            <a:ext cx="16257588" cy="11450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820085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lassholder for innhold 2" descr="Skjermbilde 2014-09-29 kl. 09.26.37.png"/>
          <p:cNvPicPr>
            <a:picLocks noGrp="1" noChangeAspect="1"/>
          </p:cNvPicPr>
          <p:nvPr>
            <p:ph sz="quarter" idx="10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6257588" cy="10085388"/>
          </a:xfrm>
        </p:spPr>
      </p:pic>
      <p:sp>
        <p:nvSpPr>
          <p:cNvPr id="27650" name="TekstSylinder 3"/>
          <p:cNvSpPr txBox="1">
            <a:spLocks noChangeArrowheads="1"/>
          </p:cNvSpPr>
          <p:nvPr/>
        </p:nvSpPr>
        <p:spPr bwMode="auto">
          <a:xfrm>
            <a:off x="661988" y="238125"/>
            <a:ext cx="4919662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defTabSz="800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defTabSz="800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defTabSz="800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defTabSz="800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pPr defTabSz="8001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nb-NO" sz="4800" b="1">
                <a:solidFill>
                  <a:srgbClr val="FF0000"/>
                </a:solidFill>
              </a:rPr>
              <a:t>OSLO</a:t>
            </a:r>
          </a:p>
        </p:txBody>
      </p:sp>
    </p:spTree>
    <p:extLst>
      <p:ext uri="{BB962C8B-B14F-4D97-AF65-F5344CB8AC3E}">
        <p14:creationId xmlns:p14="http://schemas.microsoft.com/office/powerpoint/2010/main" val="4123645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lassholder for innhold 2" descr="Skjermbilde 2014-09-29 kl. 09.40.52.png"/>
          <p:cNvPicPr>
            <a:picLocks noGrp="1" noChangeAspect="1"/>
          </p:cNvPicPr>
          <p:nvPr>
            <p:ph sz="quarter" idx="10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6257588" cy="10085388"/>
          </a:xfrm>
        </p:spPr>
      </p:pic>
      <p:sp>
        <p:nvSpPr>
          <p:cNvPr id="29698" name="TekstSylinder 3"/>
          <p:cNvSpPr txBox="1">
            <a:spLocks noChangeArrowheads="1"/>
          </p:cNvSpPr>
          <p:nvPr/>
        </p:nvSpPr>
        <p:spPr bwMode="auto">
          <a:xfrm>
            <a:off x="661988" y="238125"/>
            <a:ext cx="4919662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defTabSz="800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defTabSz="800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defTabSz="800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defTabSz="8001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pPr defTabSz="8001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nb-NO" sz="4800" b="1">
                <a:solidFill>
                  <a:srgbClr val="FF0000"/>
                </a:solidFill>
              </a:rPr>
              <a:t>SANDVIKA</a:t>
            </a:r>
          </a:p>
        </p:txBody>
      </p:sp>
    </p:spTree>
    <p:extLst>
      <p:ext uri="{BB962C8B-B14F-4D97-AF65-F5344CB8AC3E}">
        <p14:creationId xmlns:p14="http://schemas.microsoft.com/office/powerpoint/2010/main" val="4278776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Freeform 21"/>
          <p:cNvSpPr>
            <a:spLocks/>
          </p:cNvSpPr>
          <p:nvPr>
            <p:custDataLst>
              <p:tags r:id="rId1"/>
            </p:custDataLst>
          </p:nvPr>
        </p:nvSpPr>
        <p:spPr bwMode="auto">
          <a:xfrm>
            <a:off x="7129962" y="-135830"/>
            <a:ext cx="8211602" cy="8325098"/>
          </a:xfrm>
          <a:custGeom>
            <a:avLst/>
            <a:gdLst>
              <a:gd name="T0" fmla="*/ 534 w 1835"/>
              <a:gd name="T1" fmla="*/ 1809 h 1966"/>
              <a:gd name="T2" fmla="*/ 635 w 1835"/>
              <a:gd name="T3" fmla="*/ 1681 h 1966"/>
              <a:gd name="T4" fmla="*/ 666 w 1835"/>
              <a:gd name="T5" fmla="*/ 1493 h 1966"/>
              <a:gd name="T6" fmla="*/ 650 w 1835"/>
              <a:gd name="T7" fmla="*/ 1349 h 1966"/>
              <a:gd name="T8" fmla="*/ 666 w 1835"/>
              <a:gd name="T9" fmla="*/ 1163 h 1966"/>
              <a:gd name="T10" fmla="*/ 796 w 1835"/>
              <a:gd name="T11" fmla="*/ 1121 h 1966"/>
              <a:gd name="T12" fmla="*/ 823 w 1835"/>
              <a:gd name="T13" fmla="*/ 977 h 1966"/>
              <a:gd name="T14" fmla="*/ 896 w 1835"/>
              <a:gd name="T15" fmla="*/ 789 h 1966"/>
              <a:gd name="T16" fmla="*/ 1011 w 1835"/>
              <a:gd name="T17" fmla="*/ 645 h 1966"/>
              <a:gd name="T18" fmla="*/ 1083 w 1835"/>
              <a:gd name="T19" fmla="*/ 502 h 1966"/>
              <a:gd name="T20" fmla="*/ 1183 w 1835"/>
              <a:gd name="T21" fmla="*/ 459 h 1966"/>
              <a:gd name="T22" fmla="*/ 1269 w 1835"/>
              <a:gd name="T23" fmla="*/ 316 h 1966"/>
              <a:gd name="T24" fmla="*/ 1385 w 1835"/>
              <a:gd name="T25" fmla="*/ 401 h 1966"/>
              <a:gd name="T26" fmla="*/ 1531 w 1835"/>
              <a:gd name="T27" fmla="*/ 358 h 1966"/>
              <a:gd name="T28" fmla="*/ 1602 w 1835"/>
              <a:gd name="T29" fmla="*/ 201 h 1966"/>
              <a:gd name="T30" fmla="*/ 1732 w 1835"/>
              <a:gd name="T31" fmla="*/ 244 h 1966"/>
              <a:gd name="T32" fmla="*/ 1732 w 1835"/>
              <a:gd name="T33" fmla="*/ 343 h 1966"/>
              <a:gd name="T34" fmla="*/ 1789 w 1835"/>
              <a:gd name="T35" fmla="*/ 186 h 1966"/>
              <a:gd name="T36" fmla="*/ 1802 w 1835"/>
              <a:gd name="T37" fmla="*/ 85 h 1966"/>
              <a:gd name="T38" fmla="*/ 1672 w 1835"/>
              <a:gd name="T39" fmla="*/ 85 h 1966"/>
              <a:gd name="T40" fmla="*/ 1616 w 1835"/>
              <a:gd name="T41" fmla="*/ 29 h 1966"/>
              <a:gd name="T42" fmla="*/ 1558 w 1835"/>
              <a:gd name="T43" fmla="*/ 56 h 1966"/>
              <a:gd name="T44" fmla="*/ 1500 w 1835"/>
              <a:gd name="T45" fmla="*/ 143 h 1966"/>
              <a:gd name="T46" fmla="*/ 1542 w 1835"/>
              <a:gd name="T47" fmla="*/ 0 h 1966"/>
              <a:gd name="T48" fmla="*/ 1428 w 1835"/>
              <a:gd name="T49" fmla="*/ 70 h 1966"/>
              <a:gd name="T50" fmla="*/ 1372 w 1835"/>
              <a:gd name="T51" fmla="*/ 157 h 1966"/>
              <a:gd name="T52" fmla="*/ 1284 w 1835"/>
              <a:gd name="T53" fmla="*/ 186 h 1966"/>
              <a:gd name="T54" fmla="*/ 1226 w 1835"/>
              <a:gd name="T55" fmla="*/ 244 h 1966"/>
              <a:gd name="T56" fmla="*/ 1168 w 1835"/>
              <a:gd name="T57" fmla="*/ 287 h 1966"/>
              <a:gd name="T58" fmla="*/ 1096 w 1835"/>
              <a:gd name="T59" fmla="*/ 358 h 1966"/>
              <a:gd name="T60" fmla="*/ 1024 w 1835"/>
              <a:gd name="T61" fmla="*/ 459 h 1966"/>
              <a:gd name="T62" fmla="*/ 995 w 1835"/>
              <a:gd name="T63" fmla="*/ 488 h 1966"/>
              <a:gd name="T64" fmla="*/ 966 w 1835"/>
              <a:gd name="T65" fmla="*/ 531 h 1966"/>
              <a:gd name="T66" fmla="*/ 953 w 1835"/>
              <a:gd name="T67" fmla="*/ 560 h 1966"/>
              <a:gd name="T68" fmla="*/ 908 w 1835"/>
              <a:gd name="T69" fmla="*/ 630 h 1966"/>
              <a:gd name="T70" fmla="*/ 807 w 1835"/>
              <a:gd name="T71" fmla="*/ 688 h 1966"/>
              <a:gd name="T72" fmla="*/ 807 w 1835"/>
              <a:gd name="T73" fmla="*/ 775 h 1966"/>
              <a:gd name="T74" fmla="*/ 720 w 1835"/>
              <a:gd name="T75" fmla="*/ 847 h 1966"/>
              <a:gd name="T76" fmla="*/ 706 w 1835"/>
              <a:gd name="T77" fmla="*/ 903 h 1966"/>
              <a:gd name="T78" fmla="*/ 664 w 1835"/>
              <a:gd name="T79" fmla="*/ 1004 h 1966"/>
              <a:gd name="T80" fmla="*/ 576 w 1835"/>
              <a:gd name="T81" fmla="*/ 1033 h 1966"/>
              <a:gd name="T82" fmla="*/ 491 w 1835"/>
              <a:gd name="T83" fmla="*/ 1121 h 1966"/>
              <a:gd name="T84" fmla="*/ 390 w 1835"/>
              <a:gd name="T85" fmla="*/ 1177 h 1966"/>
              <a:gd name="T86" fmla="*/ 332 w 1835"/>
              <a:gd name="T87" fmla="*/ 1220 h 1966"/>
              <a:gd name="T88" fmla="*/ 245 w 1835"/>
              <a:gd name="T89" fmla="*/ 1249 h 1966"/>
              <a:gd name="T90" fmla="*/ 173 w 1835"/>
              <a:gd name="T91" fmla="*/ 1291 h 1966"/>
              <a:gd name="T92" fmla="*/ 115 w 1835"/>
              <a:gd name="T93" fmla="*/ 1334 h 1966"/>
              <a:gd name="T94" fmla="*/ 86 w 1835"/>
              <a:gd name="T95" fmla="*/ 1408 h 1966"/>
              <a:gd name="T96" fmla="*/ 57 w 1835"/>
              <a:gd name="T97" fmla="*/ 1448 h 1966"/>
              <a:gd name="T98" fmla="*/ 43 w 1835"/>
              <a:gd name="T99" fmla="*/ 1551 h 1966"/>
              <a:gd name="T100" fmla="*/ 130 w 1835"/>
              <a:gd name="T101" fmla="*/ 1594 h 1966"/>
              <a:gd name="T102" fmla="*/ 43 w 1835"/>
              <a:gd name="T103" fmla="*/ 1681 h 1966"/>
              <a:gd name="T104" fmla="*/ 72 w 1835"/>
              <a:gd name="T105" fmla="*/ 1737 h 1966"/>
              <a:gd name="T106" fmla="*/ 29 w 1835"/>
              <a:gd name="T107" fmla="*/ 1852 h 1966"/>
              <a:gd name="T108" fmla="*/ 157 w 1835"/>
              <a:gd name="T109" fmla="*/ 1966 h 1966"/>
              <a:gd name="T110" fmla="*/ 332 w 1835"/>
              <a:gd name="T111" fmla="*/ 1881 h 1966"/>
              <a:gd name="T112" fmla="*/ 446 w 1835"/>
              <a:gd name="T113" fmla="*/ 1809 h 1966"/>
              <a:gd name="T114" fmla="*/ 491 w 1835"/>
              <a:gd name="T115" fmla="*/ 1751 h 19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1835" h="1966">
                <a:moveTo>
                  <a:pt x="507" y="1838"/>
                </a:moveTo>
                <a:lnTo>
                  <a:pt x="520" y="1838"/>
                </a:lnTo>
                <a:lnTo>
                  <a:pt x="520" y="1852"/>
                </a:lnTo>
                <a:lnTo>
                  <a:pt x="534" y="1867"/>
                </a:lnTo>
                <a:lnTo>
                  <a:pt x="549" y="1852"/>
                </a:lnTo>
                <a:lnTo>
                  <a:pt x="549" y="1838"/>
                </a:lnTo>
                <a:lnTo>
                  <a:pt x="549" y="1823"/>
                </a:lnTo>
                <a:lnTo>
                  <a:pt x="534" y="1809"/>
                </a:lnTo>
                <a:lnTo>
                  <a:pt x="563" y="1780"/>
                </a:lnTo>
                <a:lnTo>
                  <a:pt x="563" y="1766"/>
                </a:lnTo>
                <a:lnTo>
                  <a:pt x="578" y="1751"/>
                </a:lnTo>
                <a:lnTo>
                  <a:pt x="578" y="1737"/>
                </a:lnTo>
                <a:lnTo>
                  <a:pt x="592" y="1722"/>
                </a:lnTo>
                <a:lnTo>
                  <a:pt x="607" y="1722"/>
                </a:lnTo>
                <a:lnTo>
                  <a:pt x="621" y="1722"/>
                </a:lnTo>
                <a:lnTo>
                  <a:pt x="635" y="1681"/>
                </a:lnTo>
                <a:lnTo>
                  <a:pt x="635" y="1636"/>
                </a:lnTo>
                <a:lnTo>
                  <a:pt x="635" y="1623"/>
                </a:lnTo>
                <a:lnTo>
                  <a:pt x="635" y="1607"/>
                </a:lnTo>
                <a:lnTo>
                  <a:pt x="621" y="1580"/>
                </a:lnTo>
                <a:lnTo>
                  <a:pt x="621" y="1565"/>
                </a:lnTo>
                <a:lnTo>
                  <a:pt x="666" y="1536"/>
                </a:lnTo>
                <a:lnTo>
                  <a:pt x="666" y="1522"/>
                </a:lnTo>
                <a:lnTo>
                  <a:pt x="666" y="1493"/>
                </a:lnTo>
                <a:lnTo>
                  <a:pt x="666" y="1477"/>
                </a:lnTo>
                <a:lnTo>
                  <a:pt x="650" y="1464"/>
                </a:lnTo>
                <a:lnTo>
                  <a:pt x="635" y="1448"/>
                </a:lnTo>
                <a:lnTo>
                  <a:pt x="635" y="1435"/>
                </a:lnTo>
                <a:lnTo>
                  <a:pt x="635" y="1421"/>
                </a:lnTo>
                <a:lnTo>
                  <a:pt x="650" y="1392"/>
                </a:lnTo>
                <a:lnTo>
                  <a:pt x="650" y="1379"/>
                </a:lnTo>
                <a:lnTo>
                  <a:pt x="650" y="1349"/>
                </a:lnTo>
                <a:lnTo>
                  <a:pt x="635" y="1334"/>
                </a:lnTo>
                <a:lnTo>
                  <a:pt x="635" y="1320"/>
                </a:lnTo>
                <a:lnTo>
                  <a:pt x="635" y="1291"/>
                </a:lnTo>
                <a:lnTo>
                  <a:pt x="650" y="1278"/>
                </a:lnTo>
                <a:lnTo>
                  <a:pt x="650" y="1249"/>
                </a:lnTo>
                <a:lnTo>
                  <a:pt x="650" y="1220"/>
                </a:lnTo>
                <a:lnTo>
                  <a:pt x="650" y="1190"/>
                </a:lnTo>
                <a:lnTo>
                  <a:pt x="666" y="1163"/>
                </a:lnTo>
                <a:lnTo>
                  <a:pt x="679" y="1148"/>
                </a:lnTo>
                <a:lnTo>
                  <a:pt x="708" y="1134"/>
                </a:lnTo>
                <a:lnTo>
                  <a:pt x="708" y="1148"/>
                </a:lnTo>
                <a:lnTo>
                  <a:pt x="722" y="1148"/>
                </a:lnTo>
                <a:lnTo>
                  <a:pt x="737" y="1134"/>
                </a:lnTo>
                <a:lnTo>
                  <a:pt x="751" y="1121"/>
                </a:lnTo>
                <a:lnTo>
                  <a:pt x="766" y="1121"/>
                </a:lnTo>
                <a:lnTo>
                  <a:pt x="796" y="1121"/>
                </a:lnTo>
                <a:lnTo>
                  <a:pt x="809" y="1105"/>
                </a:lnTo>
                <a:lnTo>
                  <a:pt x="796" y="1076"/>
                </a:lnTo>
                <a:lnTo>
                  <a:pt x="796" y="1062"/>
                </a:lnTo>
                <a:lnTo>
                  <a:pt x="796" y="1047"/>
                </a:lnTo>
                <a:lnTo>
                  <a:pt x="780" y="1020"/>
                </a:lnTo>
                <a:lnTo>
                  <a:pt x="796" y="1004"/>
                </a:lnTo>
                <a:lnTo>
                  <a:pt x="823" y="991"/>
                </a:lnTo>
                <a:lnTo>
                  <a:pt x="823" y="977"/>
                </a:lnTo>
                <a:lnTo>
                  <a:pt x="838" y="932"/>
                </a:lnTo>
                <a:lnTo>
                  <a:pt x="838" y="919"/>
                </a:lnTo>
                <a:lnTo>
                  <a:pt x="838" y="903"/>
                </a:lnTo>
                <a:lnTo>
                  <a:pt x="838" y="874"/>
                </a:lnTo>
                <a:lnTo>
                  <a:pt x="852" y="861"/>
                </a:lnTo>
                <a:lnTo>
                  <a:pt x="865" y="832"/>
                </a:lnTo>
                <a:lnTo>
                  <a:pt x="865" y="803"/>
                </a:lnTo>
                <a:lnTo>
                  <a:pt x="896" y="789"/>
                </a:lnTo>
                <a:lnTo>
                  <a:pt x="924" y="775"/>
                </a:lnTo>
                <a:lnTo>
                  <a:pt x="937" y="762"/>
                </a:lnTo>
                <a:lnTo>
                  <a:pt x="937" y="748"/>
                </a:lnTo>
                <a:lnTo>
                  <a:pt x="937" y="717"/>
                </a:lnTo>
                <a:lnTo>
                  <a:pt x="966" y="704"/>
                </a:lnTo>
                <a:lnTo>
                  <a:pt x="995" y="675"/>
                </a:lnTo>
                <a:lnTo>
                  <a:pt x="995" y="659"/>
                </a:lnTo>
                <a:lnTo>
                  <a:pt x="1011" y="645"/>
                </a:lnTo>
                <a:lnTo>
                  <a:pt x="995" y="616"/>
                </a:lnTo>
                <a:lnTo>
                  <a:pt x="982" y="603"/>
                </a:lnTo>
                <a:lnTo>
                  <a:pt x="995" y="587"/>
                </a:lnTo>
                <a:lnTo>
                  <a:pt x="1011" y="574"/>
                </a:lnTo>
                <a:lnTo>
                  <a:pt x="1053" y="545"/>
                </a:lnTo>
                <a:lnTo>
                  <a:pt x="1053" y="531"/>
                </a:lnTo>
                <a:lnTo>
                  <a:pt x="1069" y="502"/>
                </a:lnTo>
                <a:lnTo>
                  <a:pt x="1083" y="502"/>
                </a:lnTo>
                <a:lnTo>
                  <a:pt x="1112" y="516"/>
                </a:lnTo>
                <a:lnTo>
                  <a:pt x="1125" y="516"/>
                </a:lnTo>
                <a:lnTo>
                  <a:pt x="1125" y="502"/>
                </a:lnTo>
                <a:lnTo>
                  <a:pt x="1125" y="473"/>
                </a:lnTo>
                <a:lnTo>
                  <a:pt x="1154" y="459"/>
                </a:lnTo>
                <a:lnTo>
                  <a:pt x="1168" y="473"/>
                </a:lnTo>
                <a:lnTo>
                  <a:pt x="1183" y="473"/>
                </a:lnTo>
                <a:lnTo>
                  <a:pt x="1183" y="459"/>
                </a:lnTo>
                <a:lnTo>
                  <a:pt x="1197" y="415"/>
                </a:lnTo>
                <a:lnTo>
                  <a:pt x="1226" y="430"/>
                </a:lnTo>
                <a:lnTo>
                  <a:pt x="1226" y="415"/>
                </a:lnTo>
                <a:lnTo>
                  <a:pt x="1226" y="388"/>
                </a:lnTo>
                <a:lnTo>
                  <a:pt x="1226" y="372"/>
                </a:lnTo>
                <a:lnTo>
                  <a:pt x="1255" y="372"/>
                </a:lnTo>
                <a:lnTo>
                  <a:pt x="1255" y="343"/>
                </a:lnTo>
                <a:lnTo>
                  <a:pt x="1269" y="316"/>
                </a:lnTo>
                <a:lnTo>
                  <a:pt x="1284" y="316"/>
                </a:lnTo>
                <a:lnTo>
                  <a:pt x="1298" y="329"/>
                </a:lnTo>
                <a:lnTo>
                  <a:pt x="1329" y="343"/>
                </a:lnTo>
                <a:lnTo>
                  <a:pt x="1329" y="358"/>
                </a:lnTo>
                <a:lnTo>
                  <a:pt x="1342" y="388"/>
                </a:lnTo>
                <a:lnTo>
                  <a:pt x="1358" y="388"/>
                </a:lnTo>
                <a:lnTo>
                  <a:pt x="1372" y="388"/>
                </a:lnTo>
                <a:lnTo>
                  <a:pt x="1385" y="401"/>
                </a:lnTo>
                <a:lnTo>
                  <a:pt x="1430" y="401"/>
                </a:lnTo>
                <a:lnTo>
                  <a:pt x="1443" y="388"/>
                </a:lnTo>
                <a:lnTo>
                  <a:pt x="1457" y="388"/>
                </a:lnTo>
                <a:lnTo>
                  <a:pt x="1472" y="415"/>
                </a:lnTo>
                <a:lnTo>
                  <a:pt x="1501" y="401"/>
                </a:lnTo>
                <a:lnTo>
                  <a:pt x="1515" y="401"/>
                </a:lnTo>
                <a:lnTo>
                  <a:pt x="1515" y="388"/>
                </a:lnTo>
                <a:lnTo>
                  <a:pt x="1531" y="358"/>
                </a:lnTo>
                <a:lnTo>
                  <a:pt x="1544" y="343"/>
                </a:lnTo>
                <a:lnTo>
                  <a:pt x="1544" y="329"/>
                </a:lnTo>
                <a:lnTo>
                  <a:pt x="1544" y="316"/>
                </a:lnTo>
                <a:lnTo>
                  <a:pt x="1544" y="302"/>
                </a:lnTo>
                <a:lnTo>
                  <a:pt x="1558" y="273"/>
                </a:lnTo>
                <a:lnTo>
                  <a:pt x="1558" y="215"/>
                </a:lnTo>
                <a:lnTo>
                  <a:pt x="1573" y="201"/>
                </a:lnTo>
                <a:lnTo>
                  <a:pt x="1602" y="201"/>
                </a:lnTo>
                <a:lnTo>
                  <a:pt x="1631" y="186"/>
                </a:lnTo>
                <a:lnTo>
                  <a:pt x="1645" y="172"/>
                </a:lnTo>
                <a:lnTo>
                  <a:pt x="1661" y="172"/>
                </a:lnTo>
                <a:lnTo>
                  <a:pt x="1645" y="201"/>
                </a:lnTo>
                <a:lnTo>
                  <a:pt x="1690" y="215"/>
                </a:lnTo>
                <a:lnTo>
                  <a:pt x="1703" y="215"/>
                </a:lnTo>
                <a:lnTo>
                  <a:pt x="1717" y="229"/>
                </a:lnTo>
                <a:lnTo>
                  <a:pt x="1732" y="244"/>
                </a:lnTo>
                <a:lnTo>
                  <a:pt x="1732" y="258"/>
                </a:lnTo>
                <a:lnTo>
                  <a:pt x="1717" y="273"/>
                </a:lnTo>
                <a:lnTo>
                  <a:pt x="1717" y="302"/>
                </a:lnTo>
                <a:lnTo>
                  <a:pt x="1717" y="316"/>
                </a:lnTo>
                <a:lnTo>
                  <a:pt x="1717" y="329"/>
                </a:lnTo>
                <a:lnTo>
                  <a:pt x="1717" y="343"/>
                </a:lnTo>
                <a:lnTo>
                  <a:pt x="1732" y="343"/>
                </a:lnTo>
                <a:lnTo>
                  <a:pt x="1732" y="343"/>
                </a:lnTo>
                <a:lnTo>
                  <a:pt x="1738" y="293"/>
                </a:lnTo>
                <a:lnTo>
                  <a:pt x="1757" y="260"/>
                </a:lnTo>
                <a:lnTo>
                  <a:pt x="1789" y="240"/>
                </a:lnTo>
                <a:lnTo>
                  <a:pt x="1821" y="234"/>
                </a:lnTo>
                <a:lnTo>
                  <a:pt x="1835" y="184"/>
                </a:lnTo>
                <a:lnTo>
                  <a:pt x="1831" y="186"/>
                </a:lnTo>
                <a:lnTo>
                  <a:pt x="1802" y="186"/>
                </a:lnTo>
                <a:lnTo>
                  <a:pt x="1789" y="186"/>
                </a:lnTo>
                <a:lnTo>
                  <a:pt x="1802" y="172"/>
                </a:lnTo>
                <a:lnTo>
                  <a:pt x="1802" y="143"/>
                </a:lnTo>
                <a:lnTo>
                  <a:pt x="1789" y="128"/>
                </a:lnTo>
                <a:lnTo>
                  <a:pt x="1802" y="128"/>
                </a:lnTo>
                <a:lnTo>
                  <a:pt x="1818" y="114"/>
                </a:lnTo>
                <a:lnTo>
                  <a:pt x="1818" y="99"/>
                </a:lnTo>
                <a:lnTo>
                  <a:pt x="1818" y="85"/>
                </a:lnTo>
                <a:lnTo>
                  <a:pt x="1802" y="85"/>
                </a:lnTo>
                <a:lnTo>
                  <a:pt x="1802" y="70"/>
                </a:lnTo>
                <a:lnTo>
                  <a:pt x="1773" y="70"/>
                </a:lnTo>
                <a:lnTo>
                  <a:pt x="1746" y="85"/>
                </a:lnTo>
                <a:lnTo>
                  <a:pt x="1746" y="56"/>
                </a:lnTo>
                <a:lnTo>
                  <a:pt x="1717" y="56"/>
                </a:lnTo>
                <a:lnTo>
                  <a:pt x="1701" y="42"/>
                </a:lnTo>
                <a:lnTo>
                  <a:pt x="1672" y="70"/>
                </a:lnTo>
                <a:lnTo>
                  <a:pt x="1672" y="85"/>
                </a:lnTo>
                <a:lnTo>
                  <a:pt x="1661" y="99"/>
                </a:lnTo>
                <a:lnTo>
                  <a:pt x="1645" y="70"/>
                </a:lnTo>
                <a:lnTo>
                  <a:pt x="1645" y="56"/>
                </a:lnTo>
                <a:lnTo>
                  <a:pt x="1661" y="42"/>
                </a:lnTo>
                <a:lnTo>
                  <a:pt x="1661" y="29"/>
                </a:lnTo>
                <a:lnTo>
                  <a:pt x="1661" y="0"/>
                </a:lnTo>
                <a:lnTo>
                  <a:pt x="1645" y="0"/>
                </a:lnTo>
                <a:lnTo>
                  <a:pt x="1616" y="29"/>
                </a:lnTo>
                <a:lnTo>
                  <a:pt x="1616" y="42"/>
                </a:lnTo>
                <a:lnTo>
                  <a:pt x="1587" y="56"/>
                </a:lnTo>
                <a:lnTo>
                  <a:pt x="1587" y="99"/>
                </a:lnTo>
                <a:lnTo>
                  <a:pt x="1587" y="114"/>
                </a:lnTo>
                <a:lnTo>
                  <a:pt x="1571" y="99"/>
                </a:lnTo>
                <a:lnTo>
                  <a:pt x="1571" y="85"/>
                </a:lnTo>
                <a:lnTo>
                  <a:pt x="1558" y="70"/>
                </a:lnTo>
                <a:lnTo>
                  <a:pt x="1558" y="56"/>
                </a:lnTo>
                <a:lnTo>
                  <a:pt x="1558" y="42"/>
                </a:lnTo>
                <a:lnTo>
                  <a:pt x="1558" y="29"/>
                </a:lnTo>
                <a:lnTo>
                  <a:pt x="1542" y="29"/>
                </a:lnTo>
                <a:lnTo>
                  <a:pt x="1542" y="42"/>
                </a:lnTo>
                <a:lnTo>
                  <a:pt x="1542" y="56"/>
                </a:lnTo>
                <a:lnTo>
                  <a:pt x="1529" y="85"/>
                </a:lnTo>
                <a:lnTo>
                  <a:pt x="1513" y="114"/>
                </a:lnTo>
                <a:lnTo>
                  <a:pt x="1500" y="143"/>
                </a:lnTo>
                <a:lnTo>
                  <a:pt x="1500" y="128"/>
                </a:lnTo>
                <a:lnTo>
                  <a:pt x="1500" y="114"/>
                </a:lnTo>
                <a:lnTo>
                  <a:pt x="1500" y="85"/>
                </a:lnTo>
                <a:lnTo>
                  <a:pt x="1529" y="70"/>
                </a:lnTo>
                <a:lnTo>
                  <a:pt x="1529" y="56"/>
                </a:lnTo>
                <a:lnTo>
                  <a:pt x="1542" y="29"/>
                </a:lnTo>
                <a:lnTo>
                  <a:pt x="1558" y="15"/>
                </a:lnTo>
                <a:lnTo>
                  <a:pt x="1542" y="0"/>
                </a:lnTo>
                <a:lnTo>
                  <a:pt x="1500" y="29"/>
                </a:lnTo>
                <a:lnTo>
                  <a:pt x="1484" y="15"/>
                </a:lnTo>
                <a:lnTo>
                  <a:pt x="1472" y="29"/>
                </a:lnTo>
                <a:lnTo>
                  <a:pt x="1472" y="42"/>
                </a:lnTo>
                <a:lnTo>
                  <a:pt x="1500" y="56"/>
                </a:lnTo>
                <a:lnTo>
                  <a:pt x="1457" y="70"/>
                </a:lnTo>
                <a:lnTo>
                  <a:pt x="1441" y="56"/>
                </a:lnTo>
                <a:lnTo>
                  <a:pt x="1428" y="70"/>
                </a:lnTo>
                <a:lnTo>
                  <a:pt x="1428" y="99"/>
                </a:lnTo>
                <a:lnTo>
                  <a:pt x="1414" y="99"/>
                </a:lnTo>
                <a:lnTo>
                  <a:pt x="1428" y="114"/>
                </a:lnTo>
                <a:lnTo>
                  <a:pt x="1399" y="143"/>
                </a:lnTo>
                <a:lnTo>
                  <a:pt x="1385" y="114"/>
                </a:lnTo>
                <a:lnTo>
                  <a:pt x="1372" y="128"/>
                </a:lnTo>
                <a:lnTo>
                  <a:pt x="1372" y="143"/>
                </a:lnTo>
                <a:lnTo>
                  <a:pt x="1372" y="157"/>
                </a:lnTo>
                <a:lnTo>
                  <a:pt x="1356" y="172"/>
                </a:lnTo>
                <a:lnTo>
                  <a:pt x="1342" y="157"/>
                </a:lnTo>
                <a:lnTo>
                  <a:pt x="1327" y="157"/>
                </a:lnTo>
                <a:lnTo>
                  <a:pt x="1327" y="172"/>
                </a:lnTo>
                <a:lnTo>
                  <a:pt x="1313" y="157"/>
                </a:lnTo>
                <a:lnTo>
                  <a:pt x="1298" y="157"/>
                </a:lnTo>
                <a:lnTo>
                  <a:pt x="1284" y="172"/>
                </a:lnTo>
                <a:lnTo>
                  <a:pt x="1284" y="186"/>
                </a:lnTo>
                <a:lnTo>
                  <a:pt x="1269" y="186"/>
                </a:lnTo>
                <a:lnTo>
                  <a:pt x="1255" y="201"/>
                </a:lnTo>
                <a:lnTo>
                  <a:pt x="1255" y="229"/>
                </a:lnTo>
                <a:lnTo>
                  <a:pt x="1269" y="244"/>
                </a:lnTo>
                <a:lnTo>
                  <a:pt x="1269" y="273"/>
                </a:lnTo>
                <a:lnTo>
                  <a:pt x="1255" y="258"/>
                </a:lnTo>
                <a:lnTo>
                  <a:pt x="1240" y="244"/>
                </a:lnTo>
                <a:lnTo>
                  <a:pt x="1226" y="244"/>
                </a:lnTo>
                <a:lnTo>
                  <a:pt x="1211" y="273"/>
                </a:lnTo>
                <a:lnTo>
                  <a:pt x="1197" y="244"/>
                </a:lnTo>
                <a:lnTo>
                  <a:pt x="1183" y="258"/>
                </a:lnTo>
                <a:lnTo>
                  <a:pt x="1183" y="287"/>
                </a:lnTo>
                <a:lnTo>
                  <a:pt x="1197" y="316"/>
                </a:lnTo>
                <a:lnTo>
                  <a:pt x="1197" y="329"/>
                </a:lnTo>
                <a:lnTo>
                  <a:pt x="1183" y="316"/>
                </a:lnTo>
                <a:lnTo>
                  <a:pt x="1168" y="287"/>
                </a:lnTo>
                <a:lnTo>
                  <a:pt x="1168" y="316"/>
                </a:lnTo>
                <a:lnTo>
                  <a:pt x="1154" y="343"/>
                </a:lnTo>
                <a:lnTo>
                  <a:pt x="1139" y="329"/>
                </a:lnTo>
                <a:lnTo>
                  <a:pt x="1139" y="302"/>
                </a:lnTo>
                <a:lnTo>
                  <a:pt x="1125" y="316"/>
                </a:lnTo>
                <a:lnTo>
                  <a:pt x="1125" y="358"/>
                </a:lnTo>
                <a:lnTo>
                  <a:pt x="1110" y="358"/>
                </a:lnTo>
                <a:lnTo>
                  <a:pt x="1096" y="358"/>
                </a:lnTo>
                <a:lnTo>
                  <a:pt x="1083" y="372"/>
                </a:lnTo>
                <a:lnTo>
                  <a:pt x="1096" y="388"/>
                </a:lnTo>
                <a:lnTo>
                  <a:pt x="1083" y="401"/>
                </a:lnTo>
                <a:lnTo>
                  <a:pt x="1067" y="415"/>
                </a:lnTo>
                <a:lnTo>
                  <a:pt x="1067" y="430"/>
                </a:lnTo>
                <a:lnTo>
                  <a:pt x="1083" y="444"/>
                </a:lnTo>
                <a:lnTo>
                  <a:pt x="1067" y="459"/>
                </a:lnTo>
                <a:lnTo>
                  <a:pt x="1024" y="459"/>
                </a:lnTo>
                <a:lnTo>
                  <a:pt x="1024" y="444"/>
                </a:lnTo>
                <a:lnTo>
                  <a:pt x="1009" y="459"/>
                </a:lnTo>
                <a:lnTo>
                  <a:pt x="1009" y="473"/>
                </a:lnTo>
                <a:lnTo>
                  <a:pt x="1009" y="502"/>
                </a:lnTo>
                <a:lnTo>
                  <a:pt x="1009" y="516"/>
                </a:lnTo>
                <a:lnTo>
                  <a:pt x="995" y="545"/>
                </a:lnTo>
                <a:lnTo>
                  <a:pt x="995" y="516"/>
                </a:lnTo>
                <a:lnTo>
                  <a:pt x="995" y="488"/>
                </a:lnTo>
                <a:lnTo>
                  <a:pt x="995" y="473"/>
                </a:lnTo>
                <a:lnTo>
                  <a:pt x="982" y="488"/>
                </a:lnTo>
                <a:lnTo>
                  <a:pt x="966" y="488"/>
                </a:lnTo>
                <a:lnTo>
                  <a:pt x="953" y="488"/>
                </a:lnTo>
                <a:lnTo>
                  <a:pt x="937" y="502"/>
                </a:lnTo>
                <a:lnTo>
                  <a:pt x="953" y="502"/>
                </a:lnTo>
                <a:lnTo>
                  <a:pt x="966" y="516"/>
                </a:lnTo>
                <a:lnTo>
                  <a:pt x="966" y="531"/>
                </a:lnTo>
                <a:lnTo>
                  <a:pt x="953" y="516"/>
                </a:lnTo>
                <a:lnTo>
                  <a:pt x="937" y="531"/>
                </a:lnTo>
                <a:lnTo>
                  <a:pt x="922" y="516"/>
                </a:lnTo>
                <a:lnTo>
                  <a:pt x="908" y="516"/>
                </a:lnTo>
                <a:lnTo>
                  <a:pt x="908" y="545"/>
                </a:lnTo>
                <a:lnTo>
                  <a:pt x="894" y="560"/>
                </a:lnTo>
                <a:lnTo>
                  <a:pt x="937" y="545"/>
                </a:lnTo>
                <a:lnTo>
                  <a:pt x="953" y="560"/>
                </a:lnTo>
                <a:lnTo>
                  <a:pt x="953" y="574"/>
                </a:lnTo>
                <a:lnTo>
                  <a:pt x="922" y="574"/>
                </a:lnTo>
                <a:lnTo>
                  <a:pt x="908" y="574"/>
                </a:lnTo>
                <a:lnTo>
                  <a:pt x="894" y="587"/>
                </a:lnTo>
                <a:lnTo>
                  <a:pt x="894" y="603"/>
                </a:lnTo>
                <a:lnTo>
                  <a:pt x="922" y="603"/>
                </a:lnTo>
                <a:lnTo>
                  <a:pt x="922" y="630"/>
                </a:lnTo>
                <a:lnTo>
                  <a:pt x="908" y="630"/>
                </a:lnTo>
                <a:lnTo>
                  <a:pt x="894" y="630"/>
                </a:lnTo>
                <a:lnTo>
                  <a:pt x="879" y="645"/>
                </a:lnTo>
                <a:lnTo>
                  <a:pt x="865" y="659"/>
                </a:lnTo>
                <a:lnTo>
                  <a:pt x="836" y="645"/>
                </a:lnTo>
                <a:lnTo>
                  <a:pt x="823" y="659"/>
                </a:lnTo>
                <a:lnTo>
                  <a:pt x="823" y="675"/>
                </a:lnTo>
                <a:lnTo>
                  <a:pt x="823" y="688"/>
                </a:lnTo>
                <a:lnTo>
                  <a:pt x="807" y="688"/>
                </a:lnTo>
                <a:lnTo>
                  <a:pt x="794" y="704"/>
                </a:lnTo>
                <a:lnTo>
                  <a:pt x="807" y="717"/>
                </a:lnTo>
                <a:lnTo>
                  <a:pt x="794" y="733"/>
                </a:lnTo>
                <a:lnTo>
                  <a:pt x="765" y="733"/>
                </a:lnTo>
                <a:lnTo>
                  <a:pt x="778" y="748"/>
                </a:lnTo>
                <a:lnTo>
                  <a:pt x="794" y="762"/>
                </a:lnTo>
                <a:lnTo>
                  <a:pt x="807" y="748"/>
                </a:lnTo>
                <a:lnTo>
                  <a:pt x="807" y="775"/>
                </a:lnTo>
                <a:lnTo>
                  <a:pt x="778" y="775"/>
                </a:lnTo>
                <a:lnTo>
                  <a:pt x="765" y="775"/>
                </a:lnTo>
                <a:lnTo>
                  <a:pt x="765" y="789"/>
                </a:lnTo>
                <a:lnTo>
                  <a:pt x="778" y="803"/>
                </a:lnTo>
                <a:lnTo>
                  <a:pt x="765" y="818"/>
                </a:lnTo>
                <a:lnTo>
                  <a:pt x="749" y="818"/>
                </a:lnTo>
                <a:lnTo>
                  <a:pt x="735" y="832"/>
                </a:lnTo>
                <a:lnTo>
                  <a:pt x="720" y="847"/>
                </a:lnTo>
                <a:lnTo>
                  <a:pt x="735" y="861"/>
                </a:lnTo>
                <a:lnTo>
                  <a:pt x="735" y="874"/>
                </a:lnTo>
                <a:lnTo>
                  <a:pt x="720" y="890"/>
                </a:lnTo>
                <a:lnTo>
                  <a:pt x="706" y="874"/>
                </a:lnTo>
                <a:lnTo>
                  <a:pt x="706" y="861"/>
                </a:lnTo>
                <a:lnTo>
                  <a:pt x="693" y="890"/>
                </a:lnTo>
                <a:lnTo>
                  <a:pt x="693" y="903"/>
                </a:lnTo>
                <a:lnTo>
                  <a:pt x="706" y="903"/>
                </a:lnTo>
                <a:lnTo>
                  <a:pt x="706" y="932"/>
                </a:lnTo>
                <a:lnTo>
                  <a:pt x="693" y="948"/>
                </a:lnTo>
                <a:lnTo>
                  <a:pt x="677" y="948"/>
                </a:lnTo>
                <a:lnTo>
                  <a:pt x="677" y="977"/>
                </a:lnTo>
                <a:lnTo>
                  <a:pt x="664" y="991"/>
                </a:lnTo>
                <a:lnTo>
                  <a:pt x="648" y="991"/>
                </a:lnTo>
                <a:lnTo>
                  <a:pt x="648" y="1004"/>
                </a:lnTo>
                <a:lnTo>
                  <a:pt x="664" y="1004"/>
                </a:lnTo>
                <a:lnTo>
                  <a:pt x="664" y="1020"/>
                </a:lnTo>
                <a:lnTo>
                  <a:pt x="664" y="1033"/>
                </a:lnTo>
                <a:lnTo>
                  <a:pt x="648" y="1047"/>
                </a:lnTo>
                <a:lnTo>
                  <a:pt x="619" y="1033"/>
                </a:lnTo>
                <a:lnTo>
                  <a:pt x="619" y="1020"/>
                </a:lnTo>
                <a:lnTo>
                  <a:pt x="605" y="1004"/>
                </a:lnTo>
                <a:lnTo>
                  <a:pt x="590" y="1020"/>
                </a:lnTo>
                <a:lnTo>
                  <a:pt x="576" y="1033"/>
                </a:lnTo>
                <a:lnTo>
                  <a:pt x="563" y="1033"/>
                </a:lnTo>
                <a:lnTo>
                  <a:pt x="547" y="1033"/>
                </a:lnTo>
                <a:lnTo>
                  <a:pt x="547" y="1062"/>
                </a:lnTo>
                <a:lnTo>
                  <a:pt x="532" y="1076"/>
                </a:lnTo>
                <a:lnTo>
                  <a:pt x="520" y="1105"/>
                </a:lnTo>
                <a:lnTo>
                  <a:pt x="505" y="1105"/>
                </a:lnTo>
                <a:lnTo>
                  <a:pt x="491" y="1105"/>
                </a:lnTo>
                <a:lnTo>
                  <a:pt x="491" y="1121"/>
                </a:lnTo>
                <a:lnTo>
                  <a:pt x="491" y="1148"/>
                </a:lnTo>
                <a:lnTo>
                  <a:pt x="476" y="1134"/>
                </a:lnTo>
                <a:lnTo>
                  <a:pt x="462" y="1148"/>
                </a:lnTo>
                <a:lnTo>
                  <a:pt x="446" y="1163"/>
                </a:lnTo>
                <a:lnTo>
                  <a:pt x="433" y="1148"/>
                </a:lnTo>
                <a:lnTo>
                  <a:pt x="419" y="1163"/>
                </a:lnTo>
                <a:lnTo>
                  <a:pt x="404" y="1177"/>
                </a:lnTo>
                <a:lnTo>
                  <a:pt x="390" y="1177"/>
                </a:lnTo>
                <a:lnTo>
                  <a:pt x="390" y="1206"/>
                </a:lnTo>
                <a:lnTo>
                  <a:pt x="375" y="1190"/>
                </a:lnTo>
                <a:lnTo>
                  <a:pt x="361" y="1190"/>
                </a:lnTo>
                <a:lnTo>
                  <a:pt x="375" y="1206"/>
                </a:lnTo>
                <a:lnTo>
                  <a:pt x="375" y="1220"/>
                </a:lnTo>
                <a:lnTo>
                  <a:pt x="361" y="1220"/>
                </a:lnTo>
                <a:lnTo>
                  <a:pt x="346" y="1206"/>
                </a:lnTo>
                <a:lnTo>
                  <a:pt x="332" y="1220"/>
                </a:lnTo>
                <a:lnTo>
                  <a:pt x="317" y="1220"/>
                </a:lnTo>
                <a:lnTo>
                  <a:pt x="303" y="1220"/>
                </a:lnTo>
                <a:lnTo>
                  <a:pt x="287" y="1220"/>
                </a:lnTo>
                <a:lnTo>
                  <a:pt x="287" y="1233"/>
                </a:lnTo>
                <a:lnTo>
                  <a:pt x="303" y="1262"/>
                </a:lnTo>
                <a:lnTo>
                  <a:pt x="287" y="1262"/>
                </a:lnTo>
                <a:lnTo>
                  <a:pt x="274" y="1262"/>
                </a:lnTo>
                <a:lnTo>
                  <a:pt x="245" y="1249"/>
                </a:lnTo>
                <a:lnTo>
                  <a:pt x="231" y="1249"/>
                </a:lnTo>
                <a:lnTo>
                  <a:pt x="218" y="1262"/>
                </a:lnTo>
                <a:lnTo>
                  <a:pt x="231" y="1278"/>
                </a:lnTo>
                <a:lnTo>
                  <a:pt x="231" y="1291"/>
                </a:lnTo>
                <a:lnTo>
                  <a:pt x="218" y="1291"/>
                </a:lnTo>
                <a:lnTo>
                  <a:pt x="187" y="1291"/>
                </a:lnTo>
                <a:lnTo>
                  <a:pt x="173" y="1320"/>
                </a:lnTo>
                <a:lnTo>
                  <a:pt x="173" y="1291"/>
                </a:lnTo>
                <a:lnTo>
                  <a:pt x="157" y="1291"/>
                </a:lnTo>
                <a:lnTo>
                  <a:pt x="144" y="1307"/>
                </a:lnTo>
                <a:lnTo>
                  <a:pt x="130" y="1291"/>
                </a:lnTo>
                <a:lnTo>
                  <a:pt x="115" y="1291"/>
                </a:lnTo>
                <a:lnTo>
                  <a:pt x="101" y="1291"/>
                </a:lnTo>
                <a:lnTo>
                  <a:pt x="101" y="1307"/>
                </a:lnTo>
                <a:lnTo>
                  <a:pt x="101" y="1320"/>
                </a:lnTo>
                <a:lnTo>
                  <a:pt x="115" y="1334"/>
                </a:lnTo>
                <a:lnTo>
                  <a:pt x="130" y="1334"/>
                </a:lnTo>
                <a:lnTo>
                  <a:pt x="130" y="1349"/>
                </a:lnTo>
                <a:lnTo>
                  <a:pt x="115" y="1349"/>
                </a:lnTo>
                <a:lnTo>
                  <a:pt x="101" y="1363"/>
                </a:lnTo>
                <a:lnTo>
                  <a:pt x="72" y="1363"/>
                </a:lnTo>
                <a:lnTo>
                  <a:pt x="72" y="1379"/>
                </a:lnTo>
                <a:lnTo>
                  <a:pt x="86" y="1392"/>
                </a:lnTo>
                <a:lnTo>
                  <a:pt x="86" y="1408"/>
                </a:lnTo>
                <a:lnTo>
                  <a:pt x="57" y="1392"/>
                </a:lnTo>
                <a:lnTo>
                  <a:pt x="57" y="1408"/>
                </a:lnTo>
                <a:lnTo>
                  <a:pt x="57" y="1421"/>
                </a:lnTo>
                <a:lnTo>
                  <a:pt x="72" y="1448"/>
                </a:lnTo>
                <a:lnTo>
                  <a:pt x="101" y="1448"/>
                </a:lnTo>
                <a:lnTo>
                  <a:pt x="101" y="1464"/>
                </a:lnTo>
                <a:lnTo>
                  <a:pt x="86" y="1464"/>
                </a:lnTo>
                <a:lnTo>
                  <a:pt x="57" y="1448"/>
                </a:lnTo>
                <a:lnTo>
                  <a:pt x="57" y="1464"/>
                </a:lnTo>
                <a:lnTo>
                  <a:pt x="57" y="1477"/>
                </a:lnTo>
                <a:lnTo>
                  <a:pt x="72" y="1507"/>
                </a:lnTo>
                <a:lnTo>
                  <a:pt x="86" y="1522"/>
                </a:lnTo>
                <a:lnTo>
                  <a:pt x="72" y="1536"/>
                </a:lnTo>
                <a:lnTo>
                  <a:pt x="57" y="1522"/>
                </a:lnTo>
                <a:lnTo>
                  <a:pt x="43" y="1536"/>
                </a:lnTo>
                <a:lnTo>
                  <a:pt x="43" y="1551"/>
                </a:lnTo>
                <a:lnTo>
                  <a:pt x="72" y="1565"/>
                </a:lnTo>
                <a:lnTo>
                  <a:pt x="57" y="1565"/>
                </a:lnTo>
                <a:lnTo>
                  <a:pt x="43" y="1565"/>
                </a:lnTo>
                <a:lnTo>
                  <a:pt x="43" y="1580"/>
                </a:lnTo>
                <a:lnTo>
                  <a:pt x="57" y="1594"/>
                </a:lnTo>
                <a:lnTo>
                  <a:pt x="72" y="1607"/>
                </a:lnTo>
                <a:lnTo>
                  <a:pt x="101" y="1607"/>
                </a:lnTo>
                <a:lnTo>
                  <a:pt x="130" y="1594"/>
                </a:lnTo>
                <a:lnTo>
                  <a:pt x="101" y="1623"/>
                </a:lnTo>
                <a:lnTo>
                  <a:pt x="86" y="1636"/>
                </a:lnTo>
                <a:lnTo>
                  <a:pt x="72" y="1652"/>
                </a:lnTo>
                <a:lnTo>
                  <a:pt x="101" y="1681"/>
                </a:lnTo>
                <a:lnTo>
                  <a:pt x="86" y="1681"/>
                </a:lnTo>
                <a:lnTo>
                  <a:pt x="72" y="1681"/>
                </a:lnTo>
                <a:lnTo>
                  <a:pt x="57" y="1693"/>
                </a:lnTo>
                <a:lnTo>
                  <a:pt x="43" y="1681"/>
                </a:lnTo>
                <a:lnTo>
                  <a:pt x="29" y="1681"/>
                </a:lnTo>
                <a:lnTo>
                  <a:pt x="14" y="1708"/>
                </a:lnTo>
                <a:lnTo>
                  <a:pt x="14" y="1722"/>
                </a:lnTo>
                <a:lnTo>
                  <a:pt x="0" y="1751"/>
                </a:lnTo>
                <a:lnTo>
                  <a:pt x="14" y="1766"/>
                </a:lnTo>
                <a:lnTo>
                  <a:pt x="43" y="1722"/>
                </a:lnTo>
                <a:lnTo>
                  <a:pt x="72" y="1722"/>
                </a:lnTo>
                <a:lnTo>
                  <a:pt x="72" y="1737"/>
                </a:lnTo>
                <a:lnTo>
                  <a:pt x="72" y="1766"/>
                </a:lnTo>
                <a:lnTo>
                  <a:pt x="57" y="1766"/>
                </a:lnTo>
                <a:lnTo>
                  <a:pt x="57" y="1795"/>
                </a:lnTo>
                <a:lnTo>
                  <a:pt x="43" y="1809"/>
                </a:lnTo>
                <a:lnTo>
                  <a:pt x="43" y="1795"/>
                </a:lnTo>
                <a:lnTo>
                  <a:pt x="29" y="1809"/>
                </a:lnTo>
                <a:lnTo>
                  <a:pt x="29" y="1823"/>
                </a:lnTo>
                <a:lnTo>
                  <a:pt x="29" y="1852"/>
                </a:lnTo>
                <a:lnTo>
                  <a:pt x="29" y="1867"/>
                </a:lnTo>
                <a:lnTo>
                  <a:pt x="57" y="1894"/>
                </a:lnTo>
                <a:lnTo>
                  <a:pt x="101" y="1910"/>
                </a:lnTo>
                <a:lnTo>
                  <a:pt x="72" y="1937"/>
                </a:lnTo>
                <a:lnTo>
                  <a:pt x="101" y="1953"/>
                </a:lnTo>
                <a:lnTo>
                  <a:pt x="115" y="1937"/>
                </a:lnTo>
                <a:lnTo>
                  <a:pt x="115" y="1966"/>
                </a:lnTo>
                <a:lnTo>
                  <a:pt x="157" y="1966"/>
                </a:lnTo>
                <a:lnTo>
                  <a:pt x="187" y="1966"/>
                </a:lnTo>
                <a:lnTo>
                  <a:pt x="218" y="1953"/>
                </a:lnTo>
                <a:lnTo>
                  <a:pt x="218" y="1966"/>
                </a:lnTo>
                <a:lnTo>
                  <a:pt x="245" y="1953"/>
                </a:lnTo>
                <a:lnTo>
                  <a:pt x="260" y="1937"/>
                </a:lnTo>
                <a:lnTo>
                  <a:pt x="274" y="1910"/>
                </a:lnTo>
                <a:lnTo>
                  <a:pt x="287" y="1894"/>
                </a:lnTo>
                <a:lnTo>
                  <a:pt x="332" y="1881"/>
                </a:lnTo>
                <a:lnTo>
                  <a:pt x="332" y="1867"/>
                </a:lnTo>
                <a:lnTo>
                  <a:pt x="346" y="1852"/>
                </a:lnTo>
                <a:lnTo>
                  <a:pt x="375" y="1852"/>
                </a:lnTo>
                <a:lnTo>
                  <a:pt x="375" y="1867"/>
                </a:lnTo>
                <a:lnTo>
                  <a:pt x="390" y="1881"/>
                </a:lnTo>
                <a:lnTo>
                  <a:pt x="419" y="1867"/>
                </a:lnTo>
                <a:lnTo>
                  <a:pt x="419" y="1838"/>
                </a:lnTo>
                <a:lnTo>
                  <a:pt x="446" y="1809"/>
                </a:lnTo>
                <a:lnTo>
                  <a:pt x="446" y="1780"/>
                </a:lnTo>
                <a:lnTo>
                  <a:pt x="433" y="1766"/>
                </a:lnTo>
                <a:lnTo>
                  <a:pt x="462" y="1737"/>
                </a:lnTo>
                <a:lnTo>
                  <a:pt x="476" y="1722"/>
                </a:lnTo>
                <a:lnTo>
                  <a:pt x="491" y="1708"/>
                </a:lnTo>
                <a:lnTo>
                  <a:pt x="505" y="1708"/>
                </a:lnTo>
                <a:lnTo>
                  <a:pt x="505" y="1737"/>
                </a:lnTo>
                <a:lnTo>
                  <a:pt x="491" y="1751"/>
                </a:lnTo>
                <a:lnTo>
                  <a:pt x="476" y="1751"/>
                </a:lnTo>
                <a:lnTo>
                  <a:pt x="476" y="1780"/>
                </a:lnTo>
                <a:lnTo>
                  <a:pt x="491" y="1780"/>
                </a:lnTo>
                <a:lnTo>
                  <a:pt x="532" y="1809"/>
                </a:lnTo>
                <a:lnTo>
                  <a:pt x="507" y="1838"/>
                </a:lnTo>
                <a:lnTo>
                  <a:pt x="507" y="1838"/>
                </a:lnTo>
                <a:lnTo>
                  <a:pt x="507" y="1838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3175" cmpd="sng">
            <a:noFill/>
            <a:round/>
            <a:headEnd/>
            <a:tailEnd/>
          </a:ln>
        </p:spPr>
        <p:txBody>
          <a:bodyPr lIns="227687" tIns="113845" rIns="227687" bIns="113845"/>
          <a:lstStyle/>
          <a:p>
            <a:pPr defTabSz="1138438">
              <a:defRPr/>
            </a:pPr>
            <a:endParaRPr lang="en-GB" sz="2300">
              <a:solidFill>
                <a:prstClr val="black"/>
              </a:solidFill>
              <a:latin typeface="Century Gothic"/>
            </a:endParaRPr>
          </a:p>
        </p:txBody>
      </p:sp>
      <p:sp>
        <p:nvSpPr>
          <p:cNvPr id="79" name="Freeform 22"/>
          <p:cNvSpPr>
            <a:spLocks/>
          </p:cNvSpPr>
          <p:nvPr>
            <p:custDataLst>
              <p:tags r:id="rId2"/>
            </p:custDataLst>
          </p:nvPr>
        </p:nvSpPr>
        <p:spPr bwMode="auto">
          <a:xfrm>
            <a:off x="9394183" y="1429280"/>
            <a:ext cx="4458195" cy="8758211"/>
          </a:xfrm>
          <a:custGeom>
            <a:avLst/>
            <a:gdLst>
              <a:gd name="T0" fmla="*/ 965 w 995"/>
              <a:gd name="T1" fmla="*/ 376 h 2069"/>
              <a:gd name="T2" fmla="*/ 965 w 995"/>
              <a:gd name="T3" fmla="*/ 273 h 2069"/>
              <a:gd name="T4" fmla="*/ 921 w 995"/>
              <a:gd name="T5" fmla="*/ 215 h 2069"/>
              <a:gd name="T6" fmla="*/ 936 w 995"/>
              <a:gd name="T7" fmla="*/ 144 h 2069"/>
              <a:gd name="T8" fmla="*/ 851 w 995"/>
              <a:gd name="T9" fmla="*/ 72 h 2069"/>
              <a:gd name="T10" fmla="*/ 779 w 995"/>
              <a:gd name="T11" fmla="*/ 16 h 2069"/>
              <a:gd name="T12" fmla="*/ 721 w 995"/>
              <a:gd name="T13" fmla="*/ 58 h 2069"/>
              <a:gd name="T14" fmla="*/ 647 w 995"/>
              <a:gd name="T15" fmla="*/ 87 h 2069"/>
              <a:gd name="T16" fmla="*/ 578 w 995"/>
              <a:gd name="T17" fmla="*/ 130 h 2069"/>
              <a:gd name="T18" fmla="*/ 490 w 995"/>
              <a:gd name="T19" fmla="*/ 215 h 2069"/>
              <a:gd name="T20" fmla="*/ 490 w 995"/>
              <a:gd name="T21" fmla="*/ 303 h 2069"/>
              <a:gd name="T22" fmla="*/ 417 w 995"/>
              <a:gd name="T23" fmla="*/ 403 h 2069"/>
              <a:gd name="T24" fmla="*/ 329 w 995"/>
              <a:gd name="T25" fmla="*/ 502 h 2069"/>
              <a:gd name="T26" fmla="*/ 316 w 995"/>
              <a:gd name="T27" fmla="*/ 619 h 2069"/>
              <a:gd name="T28" fmla="*/ 289 w 995"/>
              <a:gd name="T29" fmla="*/ 704 h 2069"/>
              <a:gd name="T30" fmla="*/ 230 w 995"/>
              <a:gd name="T31" fmla="*/ 762 h 2069"/>
              <a:gd name="T32" fmla="*/ 159 w 995"/>
              <a:gd name="T33" fmla="*/ 791 h 2069"/>
              <a:gd name="T34" fmla="*/ 130 w 995"/>
              <a:gd name="T35" fmla="*/ 919 h 2069"/>
              <a:gd name="T36" fmla="*/ 143 w 995"/>
              <a:gd name="T37" fmla="*/ 1020 h 2069"/>
              <a:gd name="T38" fmla="*/ 159 w 995"/>
              <a:gd name="T39" fmla="*/ 1105 h 2069"/>
              <a:gd name="T40" fmla="*/ 114 w 995"/>
              <a:gd name="T41" fmla="*/ 1208 h 2069"/>
              <a:gd name="T42" fmla="*/ 114 w 995"/>
              <a:gd name="T43" fmla="*/ 1350 h 2069"/>
              <a:gd name="T44" fmla="*/ 56 w 995"/>
              <a:gd name="T45" fmla="*/ 1394 h 2069"/>
              <a:gd name="T46" fmla="*/ 42 w 995"/>
              <a:gd name="T47" fmla="*/ 1480 h 2069"/>
              <a:gd name="T48" fmla="*/ 0 w 995"/>
              <a:gd name="T49" fmla="*/ 1466 h 2069"/>
              <a:gd name="T50" fmla="*/ 0 w 995"/>
              <a:gd name="T51" fmla="*/ 1565 h 2069"/>
              <a:gd name="T52" fmla="*/ 27 w 995"/>
              <a:gd name="T53" fmla="*/ 1610 h 2069"/>
              <a:gd name="T54" fmla="*/ 27 w 995"/>
              <a:gd name="T55" fmla="*/ 1695 h 2069"/>
              <a:gd name="T56" fmla="*/ 27 w 995"/>
              <a:gd name="T57" fmla="*/ 1796 h 2069"/>
              <a:gd name="T58" fmla="*/ 85 w 995"/>
              <a:gd name="T59" fmla="*/ 1881 h 2069"/>
              <a:gd name="T60" fmla="*/ 58 w 995"/>
              <a:gd name="T61" fmla="*/ 1939 h 2069"/>
              <a:gd name="T62" fmla="*/ 85 w 995"/>
              <a:gd name="T63" fmla="*/ 2011 h 2069"/>
              <a:gd name="T64" fmla="*/ 114 w 995"/>
              <a:gd name="T65" fmla="*/ 2069 h 2069"/>
              <a:gd name="T66" fmla="*/ 201 w 995"/>
              <a:gd name="T67" fmla="*/ 2054 h 2069"/>
              <a:gd name="T68" fmla="*/ 244 w 995"/>
              <a:gd name="T69" fmla="*/ 1982 h 2069"/>
              <a:gd name="T70" fmla="*/ 318 w 995"/>
              <a:gd name="T71" fmla="*/ 1953 h 2069"/>
              <a:gd name="T72" fmla="*/ 374 w 995"/>
              <a:gd name="T73" fmla="*/ 1939 h 2069"/>
              <a:gd name="T74" fmla="*/ 432 w 995"/>
              <a:gd name="T75" fmla="*/ 1825 h 2069"/>
              <a:gd name="T76" fmla="*/ 432 w 995"/>
              <a:gd name="T77" fmla="*/ 1753 h 2069"/>
              <a:gd name="T78" fmla="*/ 461 w 995"/>
              <a:gd name="T79" fmla="*/ 1666 h 2069"/>
              <a:gd name="T80" fmla="*/ 432 w 995"/>
              <a:gd name="T81" fmla="*/ 1581 h 2069"/>
              <a:gd name="T82" fmla="*/ 519 w 995"/>
              <a:gd name="T83" fmla="*/ 1538 h 2069"/>
              <a:gd name="T84" fmla="*/ 578 w 995"/>
              <a:gd name="T85" fmla="*/ 1509 h 2069"/>
              <a:gd name="T86" fmla="*/ 605 w 995"/>
              <a:gd name="T87" fmla="*/ 1437 h 2069"/>
              <a:gd name="T88" fmla="*/ 605 w 995"/>
              <a:gd name="T89" fmla="*/ 1365 h 2069"/>
              <a:gd name="T90" fmla="*/ 578 w 995"/>
              <a:gd name="T91" fmla="*/ 1294 h 2069"/>
              <a:gd name="T92" fmla="*/ 519 w 995"/>
              <a:gd name="T93" fmla="*/ 1235 h 2069"/>
              <a:gd name="T94" fmla="*/ 519 w 995"/>
              <a:gd name="T95" fmla="*/ 1179 h 2069"/>
              <a:gd name="T96" fmla="*/ 519 w 995"/>
              <a:gd name="T97" fmla="*/ 1092 h 2069"/>
              <a:gd name="T98" fmla="*/ 504 w 995"/>
              <a:gd name="T99" fmla="*/ 1007 h 2069"/>
              <a:gd name="T100" fmla="*/ 578 w 995"/>
              <a:gd name="T101" fmla="*/ 962 h 2069"/>
              <a:gd name="T102" fmla="*/ 649 w 995"/>
              <a:gd name="T103" fmla="*/ 890 h 2069"/>
              <a:gd name="T104" fmla="*/ 721 w 995"/>
              <a:gd name="T105" fmla="*/ 848 h 2069"/>
              <a:gd name="T106" fmla="*/ 764 w 995"/>
              <a:gd name="T107" fmla="*/ 776 h 2069"/>
              <a:gd name="T108" fmla="*/ 808 w 995"/>
              <a:gd name="T109" fmla="*/ 690 h 2069"/>
              <a:gd name="T110" fmla="*/ 808 w 995"/>
              <a:gd name="T111" fmla="*/ 590 h 2069"/>
              <a:gd name="T112" fmla="*/ 867 w 995"/>
              <a:gd name="T113" fmla="*/ 531 h 2069"/>
              <a:gd name="T114" fmla="*/ 894 w 995"/>
              <a:gd name="T115" fmla="*/ 475 h 2069"/>
              <a:gd name="T116" fmla="*/ 979 w 995"/>
              <a:gd name="T117" fmla="*/ 475 h 20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995" h="2069">
                <a:moveTo>
                  <a:pt x="995" y="460"/>
                </a:moveTo>
                <a:lnTo>
                  <a:pt x="995" y="431"/>
                </a:lnTo>
                <a:lnTo>
                  <a:pt x="979" y="417"/>
                </a:lnTo>
                <a:lnTo>
                  <a:pt x="965" y="390"/>
                </a:lnTo>
                <a:lnTo>
                  <a:pt x="965" y="376"/>
                </a:lnTo>
                <a:lnTo>
                  <a:pt x="965" y="345"/>
                </a:lnTo>
                <a:lnTo>
                  <a:pt x="965" y="316"/>
                </a:lnTo>
                <a:lnTo>
                  <a:pt x="979" y="303"/>
                </a:lnTo>
                <a:lnTo>
                  <a:pt x="965" y="287"/>
                </a:lnTo>
                <a:lnTo>
                  <a:pt x="965" y="273"/>
                </a:lnTo>
                <a:lnTo>
                  <a:pt x="950" y="258"/>
                </a:lnTo>
                <a:lnTo>
                  <a:pt x="950" y="244"/>
                </a:lnTo>
                <a:lnTo>
                  <a:pt x="950" y="231"/>
                </a:lnTo>
                <a:lnTo>
                  <a:pt x="950" y="215"/>
                </a:lnTo>
                <a:lnTo>
                  <a:pt x="921" y="215"/>
                </a:lnTo>
                <a:lnTo>
                  <a:pt x="936" y="202"/>
                </a:lnTo>
                <a:lnTo>
                  <a:pt x="936" y="188"/>
                </a:lnTo>
                <a:lnTo>
                  <a:pt x="936" y="173"/>
                </a:lnTo>
                <a:lnTo>
                  <a:pt x="936" y="159"/>
                </a:lnTo>
                <a:lnTo>
                  <a:pt x="936" y="144"/>
                </a:lnTo>
                <a:lnTo>
                  <a:pt x="921" y="130"/>
                </a:lnTo>
                <a:lnTo>
                  <a:pt x="921" y="101"/>
                </a:lnTo>
                <a:lnTo>
                  <a:pt x="907" y="101"/>
                </a:lnTo>
                <a:lnTo>
                  <a:pt x="878" y="87"/>
                </a:lnTo>
                <a:lnTo>
                  <a:pt x="851" y="72"/>
                </a:lnTo>
                <a:lnTo>
                  <a:pt x="836" y="72"/>
                </a:lnTo>
                <a:lnTo>
                  <a:pt x="822" y="58"/>
                </a:lnTo>
                <a:lnTo>
                  <a:pt x="806" y="58"/>
                </a:lnTo>
                <a:lnTo>
                  <a:pt x="806" y="29"/>
                </a:lnTo>
                <a:lnTo>
                  <a:pt x="779" y="16"/>
                </a:lnTo>
                <a:lnTo>
                  <a:pt x="750" y="0"/>
                </a:lnTo>
                <a:lnTo>
                  <a:pt x="721" y="0"/>
                </a:lnTo>
                <a:lnTo>
                  <a:pt x="721" y="16"/>
                </a:lnTo>
                <a:lnTo>
                  <a:pt x="721" y="43"/>
                </a:lnTo>
                <a:lnTo>
                  <a:pt x="721" y="58"/>
                </a:lnTo>
                <a:lnTo>
                  <a:pt x="692" y="43"/>
                </a:lnTo>
                <a:lnTo>
                  <a:pt x="676" y="87"/>
                </a:lnTo>
                <a:lnTo>
                  <a:pt x="676" y="101"/>
                </a:lnTo>
                <a:lnTo>
                  <a:pt x="661" y="101"/>
                </a:lnTo>
                <a:lnTo>
                  <a:pt x="647" y="87"/>
                </a:lnTo>
                <a:lnTo>
                  <a:pt x="618" y="101"/>
                </a:lnTo>
                <a:lnTo>
                  <a:pt x="618" y="130"/>
                </a:lnTo>
                <a:lnTo>
                  <a:pt x="618" y="144"/>
                </a:lnTo>
                <a:lnTo>
                  <a:pt x="605" y="144"/>
                </a:lnTo>
                <a:lnTo>
                  <a:pt x="578" y="130"/>
                </a:lnTo>
                <a:lnTo>
                  <a:pt x="562" y="130"/>
                </a:lnTo>
                <a:lnTo>
                  <a:pt x="547" y="159"/>
                </a:lnTo>
                <a:lnTo>
                  <a:pt x="547" y="173"/>
                </a:lnTo>
                <a:lnTo>
                  <a:pt x="504" y="202"/>
                </a:lnTo>
                <a:lnTo>
                  <a:pt x="490" y="215"/>
                </a:lnTo>
                <a:lnTo>
                  <a:pt x="475" y="231"/>
                </a:lnTo>
                <a:lnTo>
                  <a:pt x="490" y="244"/>
                </a:lnTo>
                <a:lnTo>
                  <a:pt x="504" y="273"/>
                </a:lnTo>
                <a:lnTo>
                  <a:pt x="490" y="287"/>
                </a:lnTo>
                <a:lnTo>
                  <a:pt x="490" y="303"/>
                </a:lnTo>
                <a:lnTo>
                  <a:pt x="461" y="332"/>
                </a:lnTo>
                <a:lnTo>
                  <a:pt x="432" y="345"/>
                </a:lnTo>
                <a:lnTo>
                  <a:pt x="432" y="376"/>
                </a:lnTo>
                <a:lnTo>
                  <a:pt x="432" y="390"/>
                </a:lnTo>
                <a:lnTo>
                  <a:pt x="417" y="403"/>
                </a:lnTo>
                <a:lnTo>
                  <a:pt x="389" y="417"/>
                </a:lnTo>
                <a:lnTo>
                  <a:pt x="358" y="431"/>
                </a:lnTo>
                <a:lnTo>
                  <a:pt x="358" y="460"/>
                </a:lnTo>
                <a:lnTo>
                  <a:pt x="345" y="489"/>
                </a:lnTo>
                <a:lnTo>
                  <a:pt x="329" y="502"/>
                </a:lnTo>
                <a:lnTo>
                  <a:pt x="329" y="531"/>
                </a:lnTo>
                <a:lnTo>
                  <a:pt x="329" y="547"/>
                </a:lnTo>
                <a:lnTo>
                  <a:pt x="329" y="560"/>
                </a:lnTo>
                <a:lnTo>
                  <a:pt x="316" y="605"/>
                </a:lnTo>
                <a:lnTo>
                  <a:pt x="316" y="619"/>
                </a:lnTo>
                <a:lnTo>
                  <a:pt x="289" y="632"/>
                </a:lnTo>
                <a:lnTo>
                  <a:pt x="273" y="648"/>
                </a:lnTo>
                <a:lnTo>
                  <a:pt x="289" y="675"/>
                </a:lnTo>
                <a:lnTo>
                  <a:pt x="289" y="690"/>
                </a:lnTo>
                <a:lnTo>
                  <a:pt x="289" y="704"/>
                </a:lnTo>
                <a:lnTo>
                  <a:pt x="302" y="733"/>
                </a:lnTo>
                <a:lnTo>
                  <a:pt x="289" y="749"/>
                </a:lnTo>
                <a:lnTo>
                  <a:pt x="260" y="749"/>
                </a:lnTo>
                <a:lnTo>
                  <a:pt x="244" y="749"/>
                </a:lnTo>
                <a:lnTo>
                  <a:pt x="230" y="762"/>
                </a:lnTo>
                <a:lnTo>
                  <a:pt x="215" y="776"/>
                </a:lnTo>
                <a:lnTo>
                  <a:pt x="201" y="776"/>
                </a:lnTo>
                <a:lnTo>
                  <a:pt x="201" y="762"/>
                </a:lnTo>
                <a:lnTo>
                  <a:pt x="172" y="776"/>
                </a:lnTo>
                <a:lnTo>
                  <a:pt x="159" y="791"/>
                </a:lnTo>
                <a:lnTo>
                  <a:pt x="143" y="818"/>
                </a:lnTo>
                <a:lnTo>
                  <a:pt x="143" y="848"/>
                </a:lnTo>
                <a:lnTo>
                  <a:pt x="143" y="877"/>
                </a:lnTo>
                <a:lnTo>
                  <a:pt x="143" y="906"/>
                </a:lnTo>
                <a:lnTo>
                  <a:pt x="130" y="919"/>
                </a:lnTo>
                <a:lnTo>
                  <a:pt x="130" y="948"/>
                </a:lnTo>
                <a:lnTo>
                  <a:pt x="130" y="962"/>
                </a:lnTo>
                <a:lnTo>
                  <a:pt x="143" y="977"/>
                </a:lnTo>
                <a:lnTo>
                  <a:pt x="143" y="1007"/>
                </a:lnTo>
                <a:lnTo>
                  <a:pt x="143" y="1020"/>
                </a:lnTo>
                <a:lnTo>
                  <a:pt x="130" y="1049"/>
                </a:lnTo>
                <a:lnTo>
                  <a:pt x="130" y="1063"/>
                </a:lnTo>
                <a:lnTo>
                  <a:pt x="130" y="1076"/>
                </a:lnTo>
                <a:lnTo>
                  <a:pt x="143" y="1092"/>
                </a:lnTo>
                <a:lnTo>
                  <a:pt x="159" y="1105"/>
                </a:lnTo>
                <a:lnTo>
                  <a:pt x="159" y="1121"/>
                </a:lnTo>
                <a:lnTo>
                  <a:pt x="159" y="1150"/>
                </a:lnTo>
                <a:lnTo>
                  <a:pt x="159" y="1164"/>
                </a:lnTo>
                <a:lnTo>
                  <a:pt x="114" y="1193"/>
                </a:lnTo>
                <a:lnTo>
                  <a:pt x="114" y="1208"/>
                </a:lnTo>
                <a:lnTo>
                  <a:pt x="130" y="1235"/>
                </a:lnTo>
                <a:lnTo>
                  <a:pt x="130" y="1251"/>
                </a:lnTo>
                <a:lnTo>
                  <a:pt x="130" y="1264"/>
                </a:lnTo>
                <a:lnTo>
                  <a:pt x="130" y="1309"/>
                </a:lnTo>
                <a:lnTo>
                  <a:pt x="114" y="1350"/>
                </a:lnTo>
                <a:lnTo>
                  <a:pt x="100" y="1350"/>
                </a:lnTo>
                <a:lnTo>
                  <a:pt x="85" y="1350"/>
                </a:lnTo>
                <a:lnTo>
                  <a:pt x="71" y="1365"/>
                </a:lnTo>
                <a:lnTo>
                  <a:pt x="71" y="1379"/>
                </a:lnTo>
                <a:lnTo>
                  <a:pt x="56" y="1394"/>
                </a:lnTo>
                <a:lnTo>
                  <a:pt x="56" y="1408"/>
                </a:lnTo>
                <a:lnTo>
                  <a:pt x="27" y="1437"/>
                </a:lnTo>
                <a:lnTo>
                  <a:pt x="42" y="1451"/>
                </a:lnTo>
                <a:lnTo>
                  <a:pt x="42" y="1466"/>
                </a:lnTo>
                <a:lnTo>
                  <a:pt x="42" y="1480"/>
                </a:lnTo>
                <a:lnTo>
                  <a:pt x="27" y="1495"/>
                </a:lnTo>
                <a:lnTo>
                  <a:pt x="13" y="1480"/>
                </a:lnTo>
                <a:lnTo>
                  <a:pt x="13" y="1466"/>
                </a:lnTo>
                <a:lnTo>
                  <a:pt x="0" y="1466"/>
                </a:lnTo>
                <a:lnTo>
                  <a:pt x="0" y="1466"/>
                </a:lnTo>
                <a:lnTo>
                  <a:pt x="0" y="1495"/>
                </a:lnTo>
                <a:lnTo>
                  <a:pt x="0" y="1509"/>
                </a:lnTo>
                <a:lnTo>
                  <a:pt x="0" y="1538"/>
                </a:lnTo>
                <a:lnTo>
                  <a:pt x="0" y="1551"/>
                </a:lnTo>
                <a:lnTo>
                  <a:pt x="0" y="1565"/>
                </a:lnTo>
                <a:lnTo>
                  <a:pt x="0" y="1581"/>
                </a:lnTo>
                <a:lnTo>
                  <a:pt x="0" y="1594"/>
                </a:lnTo>
                <a:lnTo>
                  <a:pt x="15" y="1594"/>
                </a:lnTo>
                <a:lnTo>
                  <a:pt x="15" y="1623"/>
                </a:lnTo>
                <a:lnTo>
                  <a:pt x="27" y="1610"/>
                </a:lnTo>
                <a:lnTo>
                  <a:pt x="42" y="1623"/>
                </a:lnTo>
                <a:lnTo>
                  <a:pt x="27" y="1652"/>
                </a:lnTo>
                <a:lnTo>
                  <a:pt x="27" y="1666"/>
                </a:lnTo>
                <a:lnTo>
                  <a:pt x="27" y="1681"/>
                </a:lnTo>
                <a:lnTo>
                  <a:pt x="27" y="1695"/>
                </a:lnTo>
                <a:lnTo>
                  <a:pt x="27" y="1724"/>
                </a:lnTo>
                <a:lnTo>
                  <a:pt x="27" y="1740"/>
                </a:lnTo>
                <a:lnTo>
                  <a:pt x="42" y="1753"/>
                </a:lnTo>
                <a:lnTo>
                  <a:pt x="27" y="1769"/>
                </a:lnTo>
                <a:lnTo>
                  <a:pt x="27" y="1796"/>
                </a:lnTo>
                <a:lnTo>
                  <a:pt x="42" y="1809"/>
                </a:lnTo>
                <a:lnTo>
                  <a:pt x="58" y="1809"/>
                </a:lnTo>
                <a:lnTo>
                  <a:pt x="58" y="1854"/>
                </a:lnTo>
                <a:lnTo>
                  <a:pt x="85" y="1868"/>
                </a:lnTo>
                <a:lnTo>
                  <a:pt x="85" y="1881"/>
                </a:lnTo>
                <a:lnTo>
                  <a:pt x="85" y="1895"/>
                </a:lnTo>
                <a:lnTo>
                  <a:pt x="71" y="1895"/>
                </a:lnTo>
                <a:lnTo>
                  <a:pt x="71" y="1910"/>
                </a:lnTo>
                <a:lnTo>
                  <a:pt x="58" y="1926"/>
                </a:lnTo>
                <a:lnTo>
                  <a:pt x="58" y="1939"/>
                </a:lnTo>
                <a:lnTo>
                  <a:pt x="58" y="1953"/>
                </a:lnTo>
                <a:lnTo>
                  <a:pt x="71" y="1968"/>
                </a:lnTo>
                <a:lnTo>
                  <a:pt x="71" y="1982"/>
                </a:lnTo>
                <a:lnTo>
                  <a:pt x="85" y="1998"/>
                </a:lnTo>
                <a:lnTo>
                  <a:pt x="85" y="2011"/>
                </a:lnTo>
                <a:lnTo>
                  <a:pt x="85" y="2040"/>
                </a:lnTo>
                <a:lnTo>
                  <a:pt x="71" y="2054"/>
                </a:lnTo>
                <a:lnTo>
                  <a:pt x="85" y="2069"/>
                </a:lnTo>
                <a:lnTo>
                  <a:pt x="100" y="2054"/>
                </a:lnTo>
                <a:lnTo>
                  <a:pt x="114" y="2069"/>
                </a:lnTo>
                <a:lnTo>
                  <a:pt x="159" y="2054"/>
                </a:lnTo>
                <a:lnTo>
                  <a:pt x="172" y="2069"/>
                </a:lnTo>
                <a:lnTo>
                  <a:pt x="188" y="2069"/>
                </a:lnTo>
                <a:lnTo>
                  <a:pt x="201" y="2069"/>
                </a:lnTo>
                <a:lnTo>
                  <a:pt x="201" y="2054"/>
                </a:lnTo>
                <a:lnTo>
                  <a:pt x="201" y="2027"/>
                </a:lnTo>
                <a:lnTo>
                  <a:pt x="201" y="1998"/>
                </a:lnTo>
                <a:lnTo>
                  <a:pt x="215" y="1982"/>
                </a:lnTo>
                <a:lnTo>
                  <a:pt x="230" y="1982"/>
                </a:lnTo>
                <a:lnTo>
                  <a:pt x="244" y="1982"/>
                </a:lnTo>
                <a:lnTo>
                  <a:pt x="260" y="1968"/>
                </a:lnTo>
                <a:lnTo>
                  <a:pt x="244" y="1968"/>
                </a:lnTo>
                <a:lnTo>
                  <a:pt x="260" y="1953"/>
                </a:lnTo>
                <a:lnTo>
                  <a:pt x="289" y="1939"/>
                </a:lnTo>
                <a:lnTo>
                  <a:pt x="318" y="1953"/>
                </a:lnTo>
                <a:lnTo>
                  <a:pt x="318" y="1968"/>
                </a:lnTo>
                <a:lnTo>
                  <a:pt x="331" y="1968"/>
                </a:lnTo>
                <a:lnTo>
                  <a:pt x="360" y="1968"/>
                </a:lnTo>
                <a:lnTo>
                  <a:pt x="374" y="1968"/>
                </a:lnTo>
                <a:lnTo>
                  <a:pt x="374" y="1939"/>
                </a:lnTo>
                <a:lnTo>
                  <a:pt x="374" y="1926"/>
                </a:lnTo>
                <a:lnTo>
                  <a:pt x="403" y="1881"/>
                </a:lnTo>
                <a:lnTo>
                  <a:pt x="403" y="1854"/>
                </a:lnTo>
                <a:lnTo>
                  <a:pt x="417" y="1838"/>
                </a:lnTo>
                <a:lnTo>
                  <a:pt x="432" y="1825"/>
                </a:lnTo>
                <a:lnTo>
                  <a:pt x="432" y="1809"/>
                </a:lnTo>
                <a:lnTo>
                  <a:pt x="417" y="1809"/>
                </a:lnTo>
                <a:lnTo>
                  <a:pt x="432" y="1780"/>
                </a:lnTo>
                <a:lnTo>
                  <a:pt x="448" y="1769"/>
                </a:lnTo>
                <a:lnTo>
                  <a:pt x="432" y="1753"/>
                </a:lnTo>
                <a:lnTo>
                  <a:pt x="432" y="1740"/>
                </a:lnTo>
                <a:lnTo>
                  <a:pt x="432" y="1724"/>
                </a:lnTo>
                <a:lnTo>
                  <a:pt x="448" y="1710"/>
                </a:lnTo>
                <a:lnTo>
                  <a:pt x="448" y="1695"/>
                </a:lnTo>
                <a:lnTo>
                  <a:pt x="461" y="1666"/>
                </a:lnTo>
                <a:lnTo>
                  <a:pt x="461" y="1652"/>
                </a:lnTo>
                <a:lnTo>
                  <a:pt x="461" y="1637"/>
                </a:lnTo>
                <a:lnTo>
                  <a:pt x="448" y="1610"/>
                </a:lnTo>
                <a:lnTo>
                  <a:pt x="477" y="1594"/>
                </a:lnTo>
                <a:lnTo>
                  <a:pt x="432" y="1581"/>
                </a:lnTo>
                <a:lnTo>
                  <a:pt x="448" y="1565"/>
                </a:lnTo>
                <a:lnTo>
                  <a:pt x="477" y="1581"/>
                </a:lnTo>
                <a:lnTo>
                  <a:pt x="490" y="1581"/>
                </a:lnTo>
                <a:lnTo>
                  <a:pt x="519" y="1551"/>
                </a:lnTo>
                <a:lnTo>
                  <a:pt x="519" y="1538"/>
                </a:lnTo>
                <a:lnTo>
                  <a:pt x="519" y="1522"/>
                </a:lnTo>
                <a:lnTo>
                  <a:pt x="533" y="1522"/>
                </a:lnTo>
                <a:lnTo>
                  <a:pt x="548" y="1522"/>
                </a:lnTo>
                <a:lnTo>
                  <a:pt x="562" y="1538"/>
                </a:lnTo>
                <a:lnTo>
                  <a:pt x="578" y="1509"/>
                </a:lnTo>
                <a:lnTo>
                  <a:pt x="591" y="1495"/>
                </a:lnTo>
                <a:lnTo>
                  <a:pt x="620" y="1480"/>
                </a:lnTo>
                <a:lnTo>
                  <a:pt x="591" y="1466"/>
                </a:lnTo>
                <a:lnTo>
                  <a:pt x="591" y="1451"/>
                </a:lnTo>
                <a:lnTo>
                  <a:pt x="605" y="1437"/>
                </a:lnTo>
                <a:lnTo>
                  <a:pt x="620" y="1437"/>
                </a:lnTo>
                <a:lnTo>
                  <a:pt x="649" y="1394"/>
                </a:lnTo>
                <a:lnTo>
                  <a:pt x="634" y="1379"/>
                </a:lnTo>
                <a:lnTo>
                  <a:pt x="634" y="1350"/>
                </a:lnTo>
                <a:lnTo>
                  <a:pt x="605" y="1365"/>
                </a:lnTo>
                <a:lnTo>
                  <a:pt x="605" y="1350"/>
                </a:lnTo>
                <a:lnTo>
                  <a:pt x="605" y="1336"/>
                </a:lnTo>
                <a:lnTo>
                  <a:pt x="591" y="1321"/>
                </a:lnTo>
                <a:lnTo>
                  <a:pt x="578" y="1309"/>
                </a:lnTo>
                <a:lnTo>
                  <a:pt x="578" y="1294"/>
                </a:lnTo>
                <a:lnTo>
                  <a:pt x="578" y="1280"/>
                </a:lnTo>
                <a:lnTo>
                  <a:pt x="548" y="1294"/>
                </a:lnTo>
                <a:lnTo>
                  <a:pt x="533" y="1280"/>
                </a:lnTo>
                <a:lnTo>
                  <a:pt x="519" y="1264"/>
                </a:lnTo>
                <a:lnTo>
                  <a:pt x="519" y="1235"/>
                </a:lnTo>
                <a:lnTo>
                  <a:pt x="504" y="1222"/>
                </a:lnTo>
                <a:lnTo>
                  <a:pt x="504" y="1208"/>
                </a:lnTo>
                <a:lnTo>
                  <a:pt x="490" y="1193"/>
                </a:lnTo>
                <a:lnTo>
                  <a:pt x="504" y="1193"/>
                </a:lnTo>
                <a:lnTo>
                  <a:pt x="519" y="1179"/>
                </a:lnTo>
                <a:lnTo>
                  <a:pt x="519" y="1150"/>
                </a:lnTo>
                <a:lnTo>
                  <a:pt x="519" y="1135"/>
                </a:lnTo>
                <a:lnTo>
                  <a:pt x="519" y="1105"/>
                </a:lnTo>
                <a:lnTo>
                  <a:pt x="533" y="1105"/>
                </a:lnTo>
                <a:lnTo>
                  <a:pt x="519" y="1092"/>
                </a:lnTo>
                <a:lnTo>
                  <a:pt x="533" y="1076"/>
                </a:lnTo>
                <a:lnTo>
                  <a:pt x="533" y="1049"/>
                </a:lnTo>
                <a:lnTo>
                  <a:pt x="548" y="1036"/>
                </a:lnTo>
                <a:lnTo>
                  <a:pt x="548" y="1007"/>
                </a:lnTo>
                <a:lnTo>
                  <a:pt x="504" y="1007"/>
                </a:lnTo>
                <a:lnTo>
                  <a:pt x="504" y="977"/>
                </a:lnTo>
                <a:lnTo>
                  <a:pt x="519" y="962"/>
                </a:lnTo>
                <a:lnTo>
                  <a:pt x="548" y="977"/>
                </a:lnTo>
                <a:lnTo>
                  <a:pt x="562" y="962"/>
                </a:lnTo>
                <a:lnTo>
                  <a:pt x="578" y="962"/>
                </a:lnTo>
                <a:lnTo>
                  <a:pt x="591" y="948"/>
                </a:lnTo>
                <a:lnTo>
                  <a:pt x="605" y="948"/>
                </a:lnTo>
                <a:lnTo>
                  <a:pt x="634" y="935"/>
                </a:lnTo>
                <a:lnTo>
                  <a:pt x="620" y="919"/>
                </a:lnTo>
                <a:lnTo>
                  <a:pt x="649" y="890"/>
                </a:lnTo>
                <a:lnTo>
                  <a:pt x="634" y="877"/>
                </a:lnTo>
                <a:lnTo>
                  <a:pt x="663" y="877"/>
                </a:lnTo>
                <a:lnTo>
                  <a:pt x="678" y="848"/>
                </a:lnTo>
                <a:lnTo>
                  <a:pt x="692" y="861"/>
                </a:lnTo>
                <a:lnTo>
                  <a:pt x="721" y="848"/>
                </a:lnTo>
                <a:lnTo>
                  <a:pt x="706" y="834"/>
                </a:lnTo>
                <a:lnTo>
                  <a:pt x="721" y="818"/>
                </a:lnTo>
                <a:lnTo>
                  <a:pt x="735" y="818"/>
                </a:lnTo>
                <a:lnTo>
                  <a:pt x="764" y="805"/>
                </a:lnTo>
                <a:lnTo>
                  <a:pt x="764" y="776"/>
                </a:lnTo>
                <a:lnTo>
                  <a:pt x="764" y="762"/>
                </a:lnTo>
                <a:lnTo>
                  <a:pt x="764" y="749"/>
                </a:lnTo>
                <a:lnTo>
                  <a:pt x="779" y="720"/>
                </a:lnTo>
                <a:lnTo>
                  <a:pt x="793" y="720"/>
                </a:lnTo>
                <a:lnTo>
                  <a:pt x="808" y="690"/>
                </a:lnTo>
                <a:lnTo>
                  <a:pt x="822" y="675"/>
                </a:lnTo>
                <a:lnTo>
                  <a:pt x="808" y="661"/>
                </a:lnTo>
                <a:lnTo>
                  <a:pt x="808" y="648"/>
                </a:lnTo>
                <a:lnTo>
                  <a:pt x="808" y="619"/>
                </a:lnTo>
                <a:lnTo>
                  <a:pt x="808" y="590"/>
                </a:lnTo>
                <a:lnTo>
                  <a:pt x="822" y="576"/>
                </a:lnTo>
                <a:lnTo>
                  <a:pt x="822" y="560"/>
                </a:lnTo>
                <a:lnTo>
                  <a:pt x="822" y="547"/>
                </a:lnTo>
                <a:lnTo>
                  <a:pt x="837" y="531"/>
                </a:lnTo>
                <a:lnTo>
                  <a:pt x="867" y="531"/>
                </a:lnTo>
                <a:lnTo>
                  <a:pt x="867" y="502"/>
                </a:lnTo>
                <a:lnTo>
                  <a:pt x="867" y="475"/>
                </a:lnTo>
                <a:lnTo>
                  <a:pt x="867" y="460"/>
                </a:lnTo>
                <a:lnTo>
                  <a:pt x="880" y="460"/>
                </a:lnTo>
                <a:lnTo>
                  <a:pt x="894" y="475"/>
                </a:lnTo>
                <a:lnTo>
                  <a:pt x="923" y="446"/>
                </a:lnTo>
                <a:lnTo>
                  <a:pt x="936" y="460"/>
                </a:lnTo>
                <a:lnTo>
                  <a:pt x="952" y="460"/>
                </a:lnTo>
                <a:lnTo>
                  <a:pt x="967" y="460"/>
                </a:lnTo>
                <a:lnTo>
                  <a:pt x="979" y="475"/>
                </a:lnTo>
                <a:lnTo>
                  <a:pt x="995" y="460"/>
                </a:lnTo>
                <a:lnTo>
                  <a:pt x="995" y="460"/>
                </a:lnTo>
              </a:path>
            </a:pathLst>
          </a:custGeom>
          <a:solidFill>
            <a:schemeClr val="bg1">
              <a:lumMod val="65000"/>
            </a:schemeClr>
          </a:solidFill>
          <a:ln w="3175" cmpd="sng">
            <a:noFill/>
            <a:prstDash val="solid"/>
            <a:round/>
            <a:headEnd/>
            <a:tailEnd/>
          </a:ln>
        </p:spPr>
        <p:txBody>
          <a:bodyPr lIns="227687" tIns="113845" rIns="227687" bIns="113845"/>
          <a:lstStyle/>
          <a:p>
            <a:pPr defTabSz="1138438">
              <a:defRPr/>
            </a:pPr>
            <a:endParaRPr lang="en-GB" sz="2300">
              <a:solidFill>
                <a:prstClr val="black"/>
              </a:solidFill>
              <a:latin typeface="Century Gothic"/>
            </a:endParaRPr>
          </a:p>
        </p:txBody>
      </p:sp>
      <p:sp>
        <p:nvSpPr>
          <p:cNvPr id="81" name="Rectangle 36"/>
          <p:cNvSpPr>
            <a:spLocks noChangeArrowheads="1"/>
          </p:cNvSpPr>
          <p:nvPr/>
        </p:nvSpPr>
        <p:spPr bwMode="auto">
          <a:xfrm>
            <a:off x="9047916" y="3368437"/>
            <a:ext cx="2024352" cy="93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227687" tIns="113845" rIns="227687" bIns="113845">
            <a:spAutoFit/>
          </a:bodyPr>
          <a:lstStyle/>
          <a:p>
            <a:pPr algn="ctr" defTabSz="1136709"/>
            <a:r>
              <a:rPr lang="en-GB" sz="2300" b="1" dirty="0">
                <a:solidFill>
                  <a:srgbClr val="000000"/>
                </a:solidFill>
                <a:latin typeface="Century Gothic"/>
              </a:rPr>
              <a:t>Trondheim</a:t>
            </a:r>
          </a:p>
          <a:p>
            <a:pPr algn="ctr" defTabSz="1136709"/>
            <a:r>
              <a:rPr lang="en-GB" sz="2300" dirty="0" smtClean="0">
                <a:solidFill>
                  <a:srgbClr val="000000"/>
                </a:solidFill>
                <a:latin typeface="Century Gothic"/>
              </a:rPr>
              <a:t>202 </a:t>
            </a:r>
            <a:r>
              <a:rPr lang="en-GB" sz="2300" dirty="0">
                <a:solidFill>
                  <a:srgbClr val="000000"/>
                </a:solidFill>
                <a:latin typeface="Century Gothic"/>
              </a:rPr>
              <a:t>units</a:t>
            </a:r>
          </a:p>
        </p:txBody>
      </p:sp>
      <p:pic>
        <p:nvPicPr>
          <p:cNvPr id="82" name="Picture 27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66736" y="6820235"/>
            <a:ext cx="1135622" cy="346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" name="Picture 27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63731" y="7559966"/>
            <a:ext cx="1119231" cy="346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" name="Picture 27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64853" y="6382105"/>
            <a:ext cx="1212890" cy="369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5" name="Picture 2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76906" y="4300600"/>
            <a:ext cx="1262065" cy="383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" name="Rectangle 45"/>
          <p:cNvSpPr>
            <a:spLocks noChangeArrowheads="1"/>
          </p:cNvSpPr>
          <p:nvPr/>
        </p:nvSpPr>
        <p:spPr bwMode="auto">
          <a:xfrm>
            <a:off x="10824283" y="6939150"/>
            <a:ext cx="1987583" cy="93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227687" tIns="113845" rIns="227687" bIns="113845">
            <a:spAutoFit/>
          </a:bodyPr>
          <a:lstStyle/>
          <a:p>
            <a:pPr algn="ctr" defTabSz="1136709"/>
            <a:r>
              <a:rPr lang="en-GB" sz="2300" b="1" dirty="0" smtClean="0">
                <a:solidFill>
                  <a:srgbClr val="6C6C6C"/>
                </a:solidFill>
                <a:latin typeface="Century Gothic"/>
              </a:rPr>
              <a:t>Stockholm</a:t>
            </a:r>
          </a:p>
          <a:p>
            <a:pPr algn="ctr" defTabSz="1136709"/>
            <a:r>
              <a:rPr lang="en-GB" sz="2300" dirty="0" smtClean="0">
                <a:solidFill>
                  <a:srgbClr val="6C6C6C"/>
                </a:solidFill>
                <a:latin typeface="Century Gothic"/>
              </a:rPr>
              <a:t>103 units</a:t>
            </a:r>
            <a:endParaRPr lang="en-GB" sz="2300" dirty="0">
              <a:solidFill>
                <a:srgbClr val="6C6C6C"/>
              </a:solidFill>
              <a:latin typeface="Century Gothic"/>
            </a:endParaRPr>
          </a:p>
        </p:txBody>
      </p:sp>
      <p:sp>
        <p:nvSpPr>
          <p:cNvPr id="88" name="Rectangle 46"/>
          <p:cNvSpPr>
            <a:spLocks noChangeArrowheads="1"/>
          </p:cNvSpPr>
          <p:nvPr/>
        </p:nvSpPr>
        <p:spPr bwMode="auto">
          <a:xfrm>
            <a:off x="8443720" y="5944959"/>
            <a:ext cx="2351364" cy="93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227687" tIns="113845" rIns="227687" bIns="113845">
            <a:spAutoFit/>
          </a:bodyPr>
          <a:lstStyle/>
          <a:p>
            <a:pPr algn="ctr" defTabSz="1136709"/>
            <a:r>
              <a:rPr lang="en-GB" sz="2300" b="1" dirty="0" err="1" smtClean="0">
                <a:solidFill>
                  <a:srgbClr val="000000"/>
                </a:solidFill>
                <a:latin typeface="Century Gothic"/>
              </a:rPr>
              <a:t>Stor</a:t>
            </a:r>
            <a:r>
              <a:rPr lang="en-GB" sz="2300" b="1" dirty="0" smtClean="0">
                <a:solidFill>
                  <a:srgbClr val="000000"/>
                </a:solidFill>
                <a:latin typeface="Century Gothic"/>
              </a:rPr>
              <a:t>-Oslo </a:t>
            </a:r>
            <a:endParaRPr lang="en-GB" sz="2300" b="1" baseline="30000" dirty="0" smtClean="0">
              <a:solidFill>
                <a:srgbClr val="000000"/>
              </a:solidFill>
              <a:latin typeface="Century Gothic"/>
            </a:endParaRPr>
          </a:p>
          <a:p>
            <a:pPr algn="ctr" defTabSz="1136709"/>
            <a:r>
              <a:rPr lang="en-GB" sz="2300" dirty="0" smtClean="0">
                <a:solidFill>
                  <a:srgbClr val="000000"/>
                </a:solidFill>
                <a:latin typeface="Century Gothic"/>
              </a:rPr>
              <a:t>7 635  </a:t>
            </a:r>
            <a:r>
              <a:rPr lang="en-GB" sz="2300" dirty="0" err="1" smtClean="0">
                <a:solidFill>
                  <a:srgbClr val="000000"/>
                </a:solidFill>
                <a:latin typeface="Century Gothic"/>
              </a:rPr>
              <a:t>boliger</a:t>
            </a:r>
            <a:endParaRPr lang="en-GB" sz="2300" dirty="0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89" name="Rectangle 47"/>
          <p:cNvSpPr>
            <a:spLocks noChangeArrowheads="1"/>
          </p:cNvSpPr>
          <p:nvPr/>
        </p:nvSpPr>
        <p:spPr bwMode="auto">
          <a:xfrm>
            <a:off x="6757782" y="5533997"/>
            <a:ext cx="1500170" cy="93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227687" tIns="113845" rIns="227687" bIns="113845">
            <a:spAutoFit/>
          </a:bodyPr>
          <a:lstStyle/>
          <a:p>
            <a:pPr algn="ctr" defTabSz="1136709"/>
            <a:r>
              <a:rPr lang="en-GB" sz="2300" b="1" dirty="0" smtClean="0">
                <a:solidFill>
                  <a:srgbClr val="000000"/>
                </a:solidFill>
                <a:latin typeface="Century Gothic"/>
              </a:rPr>
              <a:t>Bergen</a:t>
            </a:r>
          </a:p>
          <a:p>
            <a:pPr algn="ctr" defTabSz="1136709"/>
            <a:r>
              <a:rPr lang="en-GB" sz="2300" dirty="0" smtClean="0">
                <a:solidFill>
                  <a:srgbClr val="000000"/>
                </a:solidFill>
                <a:latin typeface="Century Gothic"/>
              </a:rPr>
              <a:t>73 units</a:t>
            </a:r>
            <a:endParaRPr lang="en-GB" sz="2300" dirty="0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90" name="Rectangle 48"/>
          <p:cNvSpPr>
            <a:spLocks noChangeArrowheads="1"/>
          </p:cNvSpPr>
          <p:nvPr/>
        </p:nvSpPr>
        <p:spPr bwMode="auto">
          <a:xfrm>
            <a:off x="6118154" y="6703198"/>
            <a:ext cx="1911108" cy="93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227687" tIns="113845" rIns="227687" bIns="113845">
            <a:spAutoFit/>
          </a:bodyPr>
          <a:lstStyle/>
          <a:p>
            <a:pPr algn="ctr" defTabSz="1136709"/>
            <a:r>
              <a:rPr lang="en-GB" sz="2300" b="1" dirty="0" smtClean="0">
                <a:solidFill>
                  <a:srgbClr val="000000"/>
                </a:solidFill>
                <a:latin typeface="Century Gothic"/>
              </a:rPr>
              <a:t>Stavanger</a:t>
            </a:r>
          </a:p>
          <a:p>
            <a:pPr algn="ctr" defTabSz="1136709"/>
            <a:r>
              <a:rPr lang="en-GB" sz="2300" dirty="0" smtClean="0">
                <a:solidFill>
                  <a:srgbClr val="000000"/>
                </a:solidFill>
                <a:latin typeface="Century Gothic"/>
              </a:rPr>
              <a:t>1 676 units</a:t>
            </a:r>
            <a:endParaRPr lang="en-GB" sz="2300" dirty="0">
              <a:solidFill>
                <a:srgbClr val="000000"/>
              </a:solidFill>
              <a:latin typeface="Century Gothic"/>
            </a:endParaRPr>
          </a:p>
        </p:txBody>
      </p:sp>
      <p:pic>
        <p:nvPicPr>
          <p:cNvPr id="94" name="Picture 2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13233" y="7835390"/>
            <a:ext cx="379321" cy="356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tel 3"/>
          <p:cNvSpPr>
            <a:spLocks noGrp="1"/>
          </p:cNvSpPr>
          <p:nvPr>
            <p:ph type="title"/>
          </p:nvPr>
        </p:nvSpPr>
        <p:spPr>
          <a:xfrm>
            <a:off x="812880" y="590134"/>
            <a:ext cx="10194015" cy="1170353"/>
          </a:xfrm>
        </p:spPr>
        <p:txBody>
          <a:bodyPr/>
          <a:lstStyle/>
          <a:p>
            <a:r>
              <a:rPr lang="en-GB" dirty="0" smtClean="0"/>
              <a:t>En </a:t>
            </a:r>
            <a:r>
              <a:rPr lang="en-GB" dirty="0" err="1" smtClean="0"/>
              <a:t>ledende</a:t>
            </a:r>
            <a:r>
              <a:rPr lang="en-GB" dirty="0" smtClean="0"/>
              <a:t> </a:t>
            </a:r>
            <a:r>
              <a:rPr lang="en-GB" dirty="0" err="1" smtClean="0"/>
              <a:t>boligbygger</a:t>
            </a:r>
            <a:endParaRPr lang="en-GB" dirty="0"/>
          </a:p>
        </p:txBody>
      </p:sp>
      <p:sp>
        <p:nvSpPr>
          <p:cNvPr id="22" name="Plassholder for innhold 4"/>
          <p:cNvSpPr txBox="1">
            <a:spLocks/>
          </p:cNvSpPr>
          <p:nvPr/>
        </p:nvSpPr>
        <p:spPr>
          <a:xfrm>
            <a:off x="965280" y="2188777"/>
            <a:ext cx="14596251" cy="6982748"/>
          </a:xfrm>
          <a:prstGeom prst="rect">
            <a:avLst/>
          </a:prstGeom>
        </p:spPr>
        <p:txBody>
          <a:bodyPr vert="horz" lIns="160084" tIns="80042" rIns="160084" bIns="80042" rtlCol="0">
            <a:normAutofit/>
          </a:bodyPr>
          <a:lstStyle>
            <a:lvl1pPr marL="400210" indent="-400210" algn="l" defTabSz="1600840" rtl="0" eaLnBrk="1" latinLnBrk="0" hangingPunct="1">
              <a:spcBef>
                <a:spcPts val="2101"/>
              </a:spcBef>
              <a:buClr>
                <a:schemeClr val="accent1"/>
              </a:buClr>
              <a:buSzPct val="100000"/>
              <a:buFont typeface="Wingdings 2" pitchFamily="18" charset="2"/>
              <a:buChar char="¡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0420" indent="-400210" algn="l" defTabSz="1600840" rtl="0" eaLnBrk="1" latinLnBrk="0" hangingPunct="1">
              <a:spcBef>
                <a:spcPts val="1050"/>
              </a:spcBef>
              <a:buClr>
                <a:schemeClr val="accent3"/>
              </a:buClr>
              <a:buSzPct val="100000"/>
              <a:buFont typeface="Wingdings 2" pitchFamily="18" charset="2"/>
              <a:buChar char="¡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0630" indent="-400210" algn="l" defTabSz="1600840" rtl="0" eaLnBrk="1" latinLnBrk="0" hangingPunct="1">
              <a:spcBef>
                <a:spcPts val="1050"/>
              </a:spcBef>
              <a:buClr>
                <a:schemeClr val="accent1"/>
              </a:buClr>
              <a:buSzPct val="100000"/>
              <a:buFont typeface="Wingdings 2" pitchFamily="18" charset="2"/>
              <a:buChar char="¡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840" indent="-400210" algn="l" defTabSz="1600840" rtl="0" eaLnBrk="1" latinLnBrk="0" hangingPunct="1">
              <a:spcBef>
                <a:spcPts val="1050"/>
              </a:spcBef>
              <a:buClr>
                <a:schemeClr val="accent1">
                  <a:lumMod val="50000"/>
                </a:schemeClr>
              </a:buClr>
              <a:buSzPct val="100000"/>
              <a:buFont typeface="Wingdings 2" pitchFamily="18" charset="2"/>
              <a:buChar char="¡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01050" indent="-400210" algn="l" defTabSz="1600840" rtl="0" eaLnBrk="1" latinLnBrk="0" hangingPunct="1">
              <a:spcBef>
                <a:spcPts val="1050"/>
              </a:spcBef>
              <a:buClr>
                <a:schemeClr val="accent1"/>
              </a:buClr>
              <a:buSzPct val="100000"/>
              <a:buFont typeface="Wingdings 2" pitchFamily="18" charset="2"/>
              <a:buChar char="¡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12377" indent="-400210" algn="l" defTabSz="160084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"/>
              <a:defRPr lang="en-US" sz="32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807029" indent="-400210" algn="l" defTabSz="160084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"/>
              <a:defRPr lang="en-US" sz="32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204460" indent="-400210" algn="l" defTabSz="160084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"/>
              <a:defRPr lang="en-US" sz="32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01890" indent="-400210" algn="l" defTabSz="160084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"/>
              <a:defRPr lang="en-US" sz="32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sz="2600" dirty="0" smtClean="0"/>
              <a:t>1 344  boliger under bygging </a:t>
            </a:r>
          </a:p>
          <a:p>
            <a:r>
              <a:rPr lang="nb-NO" sz="2600" dirty="0" smtClean="0"/>
              <a:t>Satser i Stor-Oslo, Stavanger, Bergen og Trondheim</a:t>
            </a:r>
          </a:p>
          <a:p>
            <a:r>
              <a:rPr lang="nb-NO" sz="2600" dirty="0" smtClean="0"/>
              <a:t>Børsnotert i 2012</a:t>
            </a:r>
          </a:p>
          <a:p>
            <a:r>
              <a:rPr lang="nb-NO" sz="2600" dirty="0" smtClean="0"/>
              <a:t>Prosjekter med mer enn 150 boliger</a:t>
            </a:r>
          </a:p>
          <a:p>
            <a:r>
              <a:rPr lang="nb-NO" sz="2600" dirty="0" smtClean="0"/>
              <a:t>Definerte boligkonsepter</a:t>
            </a:r>
          </a:p>
          <a:p>
            <a:pPr marL="0" indent="0">
              <a:buFont typeface="Wingdings 2" pitchFamily="18" charset="2"/>
              <a:buNone/>
            </a:pPr>
            <a:endParaRPr lang="nb-NO" dirty="0" smtClean="0"/>
          </a:p>
        </p:txBody>
      </p:sp>
    </p:spTree>
    <p:extLst>
      <p:ext uri="{BB962C8B-B14F-4D97-AF65-F5344CB8AC3E}">
        <p14:creationId xmlns:p14="http://schemas.microsoft.com/office/powerpoint/2010/main" val="3310712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tel 6"/>
          <p:cNvSpPr>
            <a:spLocks noGrp="1"/>
          </p:cNvSpPr>
          <p:nvPr>
            <p:ph type="title"/>
          </p:nvPr>
        </p:nvSpPr>
        <p:spPr>
          <a:xfrm>
            <a:off x="812800" y="590550"/>
            <a:ext cx="14597063" cy="1169988"/>
          </a:xfrm>
        </p:spPr>
        <p:txBody>
          <a:bodyPr/>
          <a:lstStyle/>
          <a:p>
            <a:r>
              <a:rPr lang="nb-NO">
                <a:latin typeface="Century Gothic" charset="0"/>
              </a:rPr>
              <a:t>Urbaniseringen er kommet for å bli</a:t>
            </a:r>
          </a:p>
        </p:txBody>
      </p:sp>
      <p:pic>
        <p:nvPicPr>
          <p:cNvPr id="19458" name="Bilde 5" descr="kart01_flyttestrommer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7338" y="2741613"/>
            <a:ext cx="4989512" cy="627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ktangel 8"/>
          <p:cNvSpPr/>
          <p:nvPr/>
        </p:nvSpPr>
        <p:spPr>
          <a:xfrm>
            <a:off x="953992" y="2466969"/>
            <a:ext cx="4646165" cy="49903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b-NO"/>
          </a:p>
        </p:txBody>
      </p:sp>
      <p:sp>
        <p:nvSpPr>
          <p:cNvPr id="10" name="Rektangel 9"/>
          <p:cNvSpPr/>
          <p:nvPr/>
        </p:nvSpPr>
        <p:spPr>
          <a:xfrm rot="5400000">
            <a:off x="4345379" y="5320798"/>
            <a:ext cx="3215537" cy="151732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b-NO"/>
          </a:p>
        </p:txBody>
      </p:sp>
      <p:graphicFrame>
        <p:nvGraphicFramePr>
          <p:cNvPr id="19465" name="Plassholder for innhold 2"/>
          <p:cNvGraphicFramePr>
            <a:graphicFrameLocks noGrp="1"/>
          </p:cNvGraphicFramePr>
          <p:nvPr>
            <p:ph idx="1"/>
          </p:nvPr>
        </p:nvGraphicFramePr>
        <p:xfrm>
          <a:off x="7727950" y="3248025"/>
          <a:ext cx="7732713" cy="5821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3" name="Diagram" r:id="rId6" imgW="7729089" imgH="5821199" progId="Excel.Chart.8">
                  <p:embed/>
                </p:oleObj>
              </mc:Choice>
              <mc:Fallback>
                <p:oleObj name="Diagram" r:id="rId6" imgW="7729089" imgH="5821199" progId="Excel.Chart.8">
                  <p:embed/>
                  <p:pic>
                    <p:nvPicPr>
                      <p:cNvPr id="0" name="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27950" y="3248025"/>
                        <a:ext cx="7732713" cy="58213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Tabell 5"/>
          <p:cNvGraphicFramePr>
            <a:graphicFrameLocks noGrp="1"/>
          </p:cNvGraphicFramePr>
          <p:nvPr/>
        </p:nvGraphicFramePr>
        <p:xfrm>
          <a:off x="903288" y="2232025"/>
          <a:ext cx="6718300" cy="5492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18300"/>
              </a:tblGrid>
              <a:tr h="549275">
                <a:tc>
                  <a:txBody>
                    <a:bodyPr/>
                    <a:lstStyle/>
                    <a:p>
                      <a:pPr algn="l" defTabSz="1063625">
                        <a:spcBef>
                          <a:spcPct val="0"/>
                        </a:spcBef>
                        <a:buSzTx/>
                      </a:pPr>
                      <a:r>
                        <a:rPr lang="nb-NO" sz="2400" b="1" kern="1200" baseline="0" noProof="0" dirty="0" smtClean="0">
                          <a:solidFill>
                            <a:schemeClr val="accent1"/>
                          </a:solidFill>
                          <a:latin typeface="+mn-lt"/>
                          <a:ea typeface="Arial Unicode MS" pitchFamily="34" charset="-128"/>
                          <a:cs typeface="Arial Unicode MS" pitchFamily="34" charset="-128"/>
                        </a:rPr>
                        <a:t>Norge urbaniseres</a:t>
                      </a:r>
                      <a:endParaRPr lang="nb-NO" sz="2400" b="1" kern="1200" baseline="0" noProof="0" dirty="0">
                        <a:solidFill>
                          <a:schemeClr val="accent1"/>
                        </a:solidFill>
                        <a:latin typeface="+mn-lt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1439" marR="91439" marT="45726" marB="45726" anchor="ctr"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15" name="Tabell 5"/>
          <p:cNvGraphicFramePr>
            <a:graphicFrameLocks noGrp="1"/>
          </p:cNvGraphicFramePr>
          <p:nvPr/>
        </p:nvGraphicFramePr>
        <p:xfrm>
          <a:off x="8213725" y="2236788"/>
          <a:ext cx="6718300" cy="5492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18300"/>
              </a:tblGrid>
              <a:tr h="549275">
                <a:tc>
                  <a:txBody>
                    <a:bodyPr/>
                    <a:lstStyle/>
                    <a:p>
                      <a:pPr algn="l" defTabSz="1063625">
                        <a:spcBef>
                          <a:spcPct val="0"/>
                        </a:spcBef>
                        <a:buSzTx/>
                      </a:pPr>
                      <a:r>
                        <a:rPr lang="nb-NO" sz="2400" b="1" kern="1200" baseline="0" noProof="0" dirty="0" smtClean="0">
                          <a:solidFill>
                            <a:schemeClr val="accent1"/>
                          </a:solidFill>
                          <a:latin typeface="+mn-lt"/>
                          <a:ea typeface="Arial Unicode MS" pitchFamily="34" charset="-128"/>
                          <a:cs typeface="Arial Unicode MS" pitchFamily="34" charset="-128"/>
                        </a:rPr>
                        <a:t>Norge befolkes</a:t>
                      </a:r>
                      <a:endParaRPr lang="nb-NO" sz="2400" b="1" kern="1200" baseline="0" noProof="0" dirty="0">
                        <a:solidFill>
                          <a:schemeClr val="accent1"/>
                        </a:solidFill>
                        <a:latin typeface="+mn-lt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1439" marR="91439" marT="45726" marB="45726" anchor="ctr"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2230238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Boligbygging i randsonen til Oslo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b-NO" dirty="0" smtClean="0"/>
              <a:t>Befolkningsvekst og boligbehov</a:t>
            </a:r>
          </a:p>
          <a:p>
            <a:pPr lvl="1"/>
            <a:r>
              <a:rPr lang="nb-NO" dirty="0" smtClean="0"/>
              <a:t>350 000 flere mennesker i Oslo- og Akershus neste 20 år</a:t>
            </a:r>
          </a:p>
          <a:p>
            <a:pPr lvl="1"/>
            <a:r>
              <a:rPr lang="nb-NO" dirty="0" smtClean="0"/>
              <a:t>Behov for kraftig økning i boligbyggingen i Oslo og nabokommunene</a:t>
            </a:r>
          </a:p>
          <a:p>
            <a:endParaRPr lang="nb-NO" dirty="0" smtClean="0"/>
          </a:p>
          <a:p>
            <a:r>
              <a:rPr lang="nb-NO" dirty="0" smtClean="0"/>
              <a:t>Flere tomter på rett sted</a:t>
            </a:r>
          </a:p>
          <a:p>
            <a:pPr lvl="1"/>
            <a:r>
              <a:rPr lang="nb-NO" dirty="0" smtClean="0"/>
              <a:t>Sammenhengende utvikling av kollektivtransport og bolig</a:t>
            </a:r>
          </a:p>
          <a:p>
            <a:pPr lvl="1"/>
            <a:r>
              <a:rPr lang="nb-NO" dirty="0" smtClean="0"/>
              <a:t>Bygge tett langs skinnegående </a:t>
            </a:r>
            <a:r>
              <a:rPr lang="nb-NO" dirty="0" err="1" smtClean="0"/>
              <a:t>transåportårer</a:t>
            </a:r>
            <a:endParaRPr lang="nb-NO" dirty="0" smtClean="0"/>
          </a:p>
        </p:txBody>
      </p:sp>
    </p:spTree>
    <p:extLst>
      <p:ext uri="{BB962C8B-B14F-4D97-AF65-F5344CB8AC3E}">
        <p14:creationId xmlns:p14="http://schemas.microsoft.com/office/powerpoint/2010/main" val="2942221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3052" y="1474694"/>
            <a:ext cx="7533550" cy="6324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835" y="1474694"/>
            <a:ext cx="7782358" cy="632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0871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Dette sier politikerne sentralt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b-NO" dirty="0" smtClean="0"/>
              <a:t>Statlige </a:t>
            </a:r>
            <a:r>
              <a:rPr lang="nb-NO" dirty="0"/>
              <a:t>planretningslinjer for samordnet </a:t>
            </a:r>
            <a:r>
              <a:rPr lang="nb-NO" dirty="0" smtClean="0"/>
              <a:t>bolig-, areal- og transportplanlegging vektlegger </a:t>
            </a:r>
            <a:r>
              <a:rPr lang="nb-NO" dirty="0"/>
              <a:t>høyere </a:t>
            </a:r>
            <a:r>
              <a:rPr lang="nb-NO" dirty="0" smtClean="0"/>
              <a:t>arealutnyttelse i </a:t>
            </a:r>
            <a:r>
              <a:rPr lang="nb-NO" dirty="0"/>
              <a:t>sentrumsområder og </a:t>
            </a:r>
            <a:r>
              <a:rPr lang="nb-NO" dirty="0" smtClean="0"/>
              <a:t>rundt kollektivknutepunkter</a:t>
            </a:r>
            <a:r>
              <a:rPr lang="nb-NO" dirty="0"/>
              <a:t>. </a:t>
            </a:r>
            <a:endParaRPr lang="nb-NO" dirty="0" smtClean="0"/>
          </a:p>
          <a:p>
            <a:r>
              <a:rPr lang="nb-NO" dirty="0" smtClean="0"/>
              <a:t>Regjeringen sier at potensialet for å </a:t>
            </a:r>
            <a:r>
              <a:rPr lang="nb-NO" dirty="0"/>
              <a:t>bygge </a:t>
            </a:r>
            <a:r>
              <a:rPr lang="nb-NO" dirty="0" smtClean="0"/>
              <a:t>tettere bør </a:t>
            </a:r>
            <a:r>
              <a:rPr lang="nb-NO" dirty="0"/>
              <a:t>utnyttes før nye områder tas i bruk. </a:t>
            </a:r>
            <a:endParaRPr lang="nb-NO" dirty="0" smtClean="0"/>
          </a:p>
          <a:p>
            <a:r>
              <a:rPr lang="nb-NO" dirty="0" smtClean="0"/>
              <a:t>Regjeringen sier at det skal fortettes langs transportkorridorene </a:t>
            </a:r>
            <a:r>
              <a:rPr lang="nb-NO" dirty="0"/>
              <a:t>og rundt knutepunkter for kollektivtransport. </a:t>
            </a:r>
            <a:endParaRPr lang="nb-NO" dirty="0" smtClean="0"/>
          </a:p>
          <a:p>
            <a:r>
              <a:rPr lang="nb-NO" b="1" dirty="0" smtClean="0"/>
              <a:t>Fokus på urbanisering og bygging ved knutepunkter</a:t>
            </a:r>
            <a:endParaRPr lang="nb-NO" b="1" dirty="0"/>
          </a:p>
        </p:txBody>
      </p:sp>
    </p:spTree>
    <p:extLst>
      <p:ext uri="{BB962C8B-B14F-4D97-AF65-F5344CB8AC3E}">
        <p14:creationId xmlns:p14="http://schemas.microsoft.com/office/powerpoint/2010/main" val="31499541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Dette gjør Bærum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812881" y="2036377"/>
            <a:ext cx="8759487" cy="6982748"/>
          </a:xfrm>
        </p:spPr>
        <p:txBody>
          <a:bodyPr>
            <a:normAutofit fontScale="85000" lnSpcReduction="10000"/>
          </a:bodyPr>
          <a:lstStyle/>
          <a:p>
            <a:r>
              <a:rPr lang="nb-NO" dirty="0" smtClean="0"/>
              <a:t>Legger opp til svært moderat boligbygging</a:t>
            </a:r>
          </a:p>
          <a:p>
            <a:r>
              <a:rPr lang="nb-NO" dirty="0"/>
              <a:t>V</a:t>
            </a:r>
            <a:r>
              <a:rPr lang="nb-NO" dirty="0" smtClean="0"/>
              <a:t>il </a:t>
            </a:r>
            <a:r>
              <a:rPr lang="nb-NO" dirty="0"/>
              <a:t>hovedsakelig konsentrere bolig- og næringsutbyggingen til Fornebu, Fossum, fortetting i Sandvika og i </a:t>
            </a:r>
            <a:r>
              <a:rPr lang="nb-NO" dirty="0" smtClean="0"/>
              <a:t>området </a:t>
            </a:r>
            <a:r>
              <a:rPr lang="nb-NO" dirty="0"/>
              <a:t>fra Sandvika til Vøyenenga</a:t>
            </a:r>
            <a:r>
              <a:rPr lang="nb-NO" dirty="0" smtClean="0"/>
              <a:t>.</a:t>
            </a:r>
          </a:p>
          <a:p>
            <a:r>
              <a:rPr lang="nb-NO" dirty="0" smtClean="0"/>
              <a:t>Vil bygge ut </a:t>
            </a:r>
            <a:r>
              <a:rPr lang="nb-NO" dirty="0"/>
              <a:t>Fornebu som planlagt, </a:t>
            </a:r>
            <a:r>
              <a:rPr lang="nb-NO" dirty="0" smtClean="0"/>
              <a:t>og </a:t>
            </a:r>
            <a:r>
              <a:rPr lang="nb-NO" dirty="0"/>
              <a:t>øke antall boliger </a:t>
            </a:r>
            <a:r>
              <a:rPr lang="nb-NO" dirty="0" smtClean="0"/>
              <a:t>der</a:t>
            </a:r>
          </a:p>
          <a:p>
            <a:r>
              <a:rPr lang="nb-NO" dirty="0" smtClean="0"/>
              <a:t>Vil fortette områdene </a:t>
            </a:r>
            <a:r>
              <a:rPr lang="nb-NO" dirty="0"/>
              <a:t>Sandvika, aksen Sandvika-Vøyenenga og </a:t>
            </a:r>
            <a:r>
              <a:rPr lang="nb-NO" dirty="0" smtClean="0"/>
              <a:t>utvalgte trafikknutepunkter </a:t>
            </a:r>
            <a:r>
              <a:rPr lang="nb-NO" dirty="0"/>
              <a:t>langs jernbane og T-bane.</a:t>
            </a:r>
          </a:p>
          <a:p>
            <a:r>
              <a:rPr lang="nb-NO" dirty="0" smtClean="0"/>
              <a:t>Vil gjerne bygge ut Fossum og </a:t>
            </a:r>
            <a:r>
              <a:rPr lang="nb-NO" dirty="0" err="1" smtClean="0"/>
              <a:t>Avtjerna</a:t>
            </a:r>
            <a:r>
              <a:rPr lang="nb-NO" dirty="0" smtClean="0"/>
              <a:t> </a:t>
            </a:r>
          </a:p>
          <a:p>
            <a:r>
              <a:rPr lang="nb-NO" dirty="0" smtClean="0"/>
              <a:t>Vil begrense </a:t>
            </a:r>
            <a:r>
              <a:rPr lang="nb-NO" dirty="0"/>
              <a:t>fortettingen i resten av </a:t>
            </a:r>
            <a:r>
              <a:rPr lang="nb-NO" dirty="0" smtClean="0"/>
              <a:t>Bærum </a:t>
            </a:r>
          </a:p>
          <a:p>
            <a:r>
              <a:rPr lang="nb-NO" dirty="0" smtClean="0"/>
              <a:t>Vil ikke bygge på sentrale tomter langs Kolsåsbanen</a:t>
            </a:r>
          </a:p>
          <a:p>
            <a:pPr marL="0" indent="0">
              <a:buNone/>
            </a:pPr>
            <a:endParaRPr lang="nb-NO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2368" y="242047"/>
            <a:ext cx="6206648" cy="8777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9471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 descr="Screen Shot 2016-01-15 at 11.17.4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761" y="2081591"/>
            <a:ext cx="5322570" cy="4742679"/>
          </a:xfrm>
          <a:prstGeom prst="rect">
            <a:avLst/>
          </a:prstGeom>
        </p:spPr>
      </p:pic>
      <p:pic>
        <p:nvPicPr>
          <p:cNvPr id="4" name="Bilde 3" descr="Screen Shot 2016-01-15 at 11.16.3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957" y="2081591"/>
            <a:ext cx="7048500" cy="704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917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Slappe vekstprognoser for Bærum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nb-NO" dirty="0"/>
              <a:t>Fredrikstad: </a:t>
            </a:r>
          </a:p>
          <a:p>
            <a:r>
              <a:rPr lang="de-DE" dirty="0" err="1" smtClean="0"/>
              <a:t>Befolkning</a:t>
            </a:r>
            <a:r>
              <a:rPr lang="de-DE" dirty="0" smtClean="0"/>
              <a:t> 2014</a:t>
            </a:r>
            <a:r>
              <a:rPr lang="de-DE" dirty="0"/>
              <a:t>: 77 591 </a:t>
            </a:r>
          </a:p>
          <a:p>
            <a:r>
              <a:rPr lang="nb-NO" dirty="0" smtClean="0"/>
              <a:t>Befolkning 2040 </a:t>
            </a:r>
            <a:r>
              <a:rPr lang="nb-NO" dirty="0"/>
              <a:t>(middels </a:t>
            </a:r>
            <a:r>
              <a:rPr lang="nb-NO" dirty="0" smtClean="0"/>
              <a:t>vekst SSB)</a:t>
            </a:r>
            <a:r>
              <a:rPr lang="nb-NO" dirty="0"/>
              <a:t>: 98 697</a:t>
            </a:r>
          </a:p>
          <a:p>
            <a:r>
              <a:rPr lang="nb-NO" dirty="0"/>
              <a:t>Vekst = 21 106</a:t>
            </a:r>
          </a:p>
          <a:p>
            <a:r>
              <a:rPr lang="nb-NO" b="1" dirty="0"/>
              <a:t>Vekst i prosent = 27 </a:t>
            </a:r>
            <a:r>
              <a:rPr lang="nb-NO" b="1" dirty="0" smtClean="0"/>
              <a:t>prosent</a:t>
            </a:r>
            <a:endParaRPr lang="nb-NO" dirty="0"/>
          </a:p>
          <a:p>
            <a:endParaRPr lang="nb-NO" dirty="0"/>
          </a:p>
          <a:p>
            <a:r>
              <a:rPr lang="nb-NO" dirty="0"/>
              <a:t>Bærum:</a:t>
            </a:r>
          </a:p>
          <a:p>
            <a:r>
              <a:rPr lang="nb-NO" dirty="0" smtClean="0"/>
              <a:t>Befolkning </a:t>
            </a:r>
            <a:r>
              <a:rPr lang="de-DE" dirty="0" smtClean="0"/>
              <a:t>2014</a:t>
            </a:r>
            <a:r>
              <a:rPr lang="de-DE" dirty="0"/>
              <a:t>: 118 588</a:t>
            </a:r>
          </a:p>
          <a:p>
            <a:r>
              <a:rPr lang="nb-NO" dirty="0" smtClean="0"/>
              <a:t>Befolkning 2014 </a:t>
            </a:r>
            <a:r>
              <a:rPr lang="nb-NO" dirty="0"/>
              <a:t>(middels </a:t>
            </a:r>
            <a:r>
              <a:rPr lang="nb-NO" dirty="0" smtClean="0"/>
              <a:t>vekst SSB)</a:t>
            </a:r>
            <a:r>
              <a:rPr lang="nb-NO" dirty="0"/>
              <a:t>: 142 346</a:t>
            </a:r>
          </a:p>
          <a:p>
            <a:r>
              <a:rPr lang="is-IS" dirty="0"/>
              <a:t>Vekst =  23 758</a:t>
            </a:r>
          </a:p>
          <a:p>
            <a:r>
              <a:rPr lang="nb-NO" b="1" dirty="0"/>
              <a:t>Vekst i prosent = 20 prosent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84676556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1aatAaLv1kKLzafvf211nQ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YJbcWTZWkuA24h5P.IDpQ"/>
</p:tagLst>
</file>

<file path=ppt/theme/theme1.xml><?xml version="1.0" encoding="utf-8"?>
<a:theme xmlns:a="http://schemas.openxmlformats.org/drawingml/2006/main" name="Selvaag Bolig presentation 2012 ENGLISH">
  <a:themeElements>
    <a:clrScheme name="Selvaag Bolig">
      <a:dk1>
        <a:srgbClr val="000000"/>
      </a:dk1>
      <a:lt1>
        <a:srgbClr val="FFFFFF"/>
      </a:lt1>
      <a:dk2>
        <a:srgbClr val="333333"/>
      </a:dk2>
      <a:lt2>
        <a:srgbClr val="CCCCCC"/>
      </a:lt2>
      <a:accent1>
        <a:srgbClr val="8C0328"/>
      </a:accent1>
      <a:accent2>
        <a:srgbClr val="EB9B30"/>
      </a:accent2>
      <a:accent3>
        <a:srgbClr val="370A3C"/>
      </a:accent3>
      <a:accent4>
        <a:srgbClr val="B70900"/>
      </a:accent4>
      <a:accent5>
        <a:srgbClr val="A4A4A4"/>
      </a:accent5>
      <a:accent6>
        <a:srgbClr val="666666"/>
      </a:accent6>
      <a:hlink>
        <a:srgbClr val="440E48"/>
      </a:hlink>
      <a:folHlink>
        <a:srgbClr val="3F0D44"/>
      </a:folHlink>
    </a:clrScheme>
    <a:fontScheme name="Perception">
      <a:majorFont>
        <a:latin typeface="Century Gothic"/>
        <a:ea typeface=""/>
        <a:cs typeface=""/>
        <a:font script="Jpan" typeface="メイリオ"/>
        <a:font script="Hans" typeface="宋体"/>
        <a:font script="Hant" typeface="新細明體"/>
      </a:majorFont>
      <a:minorFont>
        <a:latin typeface="Century Gothic"/>
        <a:ea typeface=""/>
        <a:cs typeface=""/>
        <a:font script="Jpan" typeface="メイリオ"/>
        <a:font script="Hans" typeface="宋体"/>
        <a:font script="Hant" typeface="新細明體"/>
      </a:minorFont>
    </a:fontScheme>
    <a:fmtScheme name="Plaza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60000"/>
                <a:satMod val="135000"/>
              </a:schemeClr>
            </a:gs>
            <a:gs pos="100000">
              <a:schemeClr val="phClr">
                <a:tint val="100000"/>
                <a:shade val="100000"/>
                <a:satMod val="13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70000"/>
                <a:satMod val="120000"/>
              </a:schemeClr>
            </a:gs>
            <a:gs pos="35000">
              <a:schemeClr val="phClr">
                <a:shade val="100000"/>
                <a:satMod val="150000"/>
              </a:schemeClr>
            </a:gs>
            <a:gs pos="70000">
              <a:schemeClr val="phClr">
                <a:tint val="100000"/>
                <a:shade val="100000"/>
                <a:satMod val="200000"/>
                <a:greenMod val="100000"/>
              </a:schemeClr>
            </a:gs>
            <a:gs pos="100000">
              <a:schemeClr val="phClr">
                <a:tint val="100000"/>
                <a:shade val="100000"/>
                <a:satMod val="250000"/>
                <a:greenMod val="100000"/>
              </a:schemeClr>
            </a:gs>
          </a:gsLst>
          <a:lin ang="16200000" scaled="1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190500" dist="63500" dir="5400000">
              <a:srgbClr val="FFFFFF">
                <a:alpha val="65000"/>
              </a:srgbClr>
            </a:innerShdw>
          </a:effectLst>
          <a:scene3d>
            <a:camera prst="orthographicFront">
              <a:rot lat="0" lon="0" rev="0"/>
            </a:camera>
            <a:lightRig rig="twoPt" dir="r">
              <a:rot lat="0" lon="0" rev="6000000"/>
            </a:lightRig>
          </a:scene3d>
          <a:sp3d prstMaterial="matte">
            <a:bevelT w="0" h="0" prst="relaxedInset"/>
          </a:sp3d>
        </a:effectStyle>
        <a:effectStyle>
          <a:effectLst>
            <a:innerShdw blurRad="50800" dist="25400" dir="13500000">
              <a:srgbClr val="FFFFFF">
                <a:alpha val="75000"/>
              </a:srgbClr>
            </a:innerShdw>
            <a:outerShdw blurRad="88900" dist="38100" dir="6600000" sx="101000" sy="101000" rotWithShape="0">
              <a:srgbClr val="000000">
                <a:alpha val="50000"/>
              </a:srgbClr>
            </a:outerShdw>
          </a:effectLst>
          <a:scene3d>
            <a:camera prst="perspectiveFront" fov="3000000"/>
            <a:lightRig rig="morning" dir="tl">
              <a:rot lat="0" lon="0" rev="1800000"/>
            </a:lightRig>
          </a:scene3d>
          <a:sp3d contourW="38100" prstMaterial="softEdge">
            <a:bevelT w="25400" h="38100"/>
            <a:contourClr>
              <a:schemeClr val="phClr">
                <a:tint val="6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DE64AEEDD9B7A4D93545ACBE97D4615" ma:contentTypeVersion="2" ma:contentTypeDescription="Create a new document." ma:contentTypeScope="" ma:versionID="f49002b78e3a4a71b814eef46a983816">
  <xsd:schema xmlns:xsd="http://www.w3.org/2001/XMLSchema" xmlns:xs="http://www.w3.org/2001/XMLSchema" xmlns:p="http://schemas.microsoft.com/office/2006/metadata/properties" xmlns:ns2="http://schemas.microsoft.com/sharepoint/v3/fields" targetNamespace="http://schemas.microsoft.com/office/2006/metadata/properties" ma:root="true" ma:fieldsID="38f6db2dd0d9a0cf6a8dc37be32b365b" ns2:_=""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2:_Status" minOccurs="0"/>
                <xsd:element ref="ns2:_Vers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Status" ma:index="8" nillable="true" ma:displayName="Status" ma:default="Not Started" ma:internalName="_Status">
      <xsd:simpleType>
        <xsd:union memberTypes="dms:Text">
          <xsd:simpleType>
            <xsd:restriction base="dms:Choice">
              <xsd:enumeration value="Not Started"/>
              <xsd:enumeration value="Draft"/>
              <xsd:enumeration value="Reviewed"/>
              <xsd:enumeration value="Scheduled"/>
              <xsd:enumeration value="Published"/>
              <xsd:enumeration value="Final"/>
              <xsd:enumeration value="Expired"/>
            </xsd:restriction>
          </xsd:simpleType>
        </xsd:union>
      </xsd:simpleType>
    </xsd:element>
    <xsd:element name="_Version" ma:index="9" nillable="true" ma:displayName="Version" ma:internalName="_Version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 ma:displayName="Status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Version xmlns="http://schemas.microsoft.com/sharepoint/v3/fields" xsi:nil="true"/>
    <_Status xmlns="http://schemas.microsoft.com/sharepoint/v3/fields">Not Started</_Status>
  </documentManagement>
</p:properties>
</file>

<file path=customXml/itemProps1.xml><?xml version="1.0" encoding="utf-8"?>
<ds:datastoreItem xmlns:ds="http://schemas.openxmlformats.org/officeDocument/2006/customXml" ds:itemID="{87D2A1B0-FF3E-4009-940D-AED0EB70AA2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4214858-785C-42F7-BE66-6D0E79395FC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/field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B6F2769-7194-4217-93D3-3AF3A4742282}">
  <ds:schemaRefs>
    <ds:schemaRef ds:uri="http://purl.org/dc/elements/1.1/"/>
    <ds:schemaRef ds:uri="http://purl.org/dc/dcmitype/"/>
    <ds:schemaRef ds:uri="http://www.w3.org/XML/1998/namespace"/>
    <ds:schemaRef ds:uri="http://purl.org/dc/terms/"/>
    <ds:schemaRef ds:uri="http://schemas.microsoft.com/office/2006/documentManagement/types"/>
    <ds:schemaRef ds:uri="http://schemas.microsoft.com/sharepoint/v3/fields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Selvaag Bolig presentation 2012 ENGLISH.potx</Template>
  <TotalTime>9677</TotalTime>
  <Words>751</Words>
  <Application>Microsoft Office PowerPoint</Application>
  <PresentationFormat>Custom</PresentationFormat>
  <Paragraphs>140</Paragraphs>
  <Slides>18</Slides>
  <Notes>18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8" baseType="lpstr">
      <vt:lpstr>Arial Unicode MS</vt:lpstr>
      <vt:lpstr>ＭＳ Ｐゴシック</vt:lpstr>
      <vt:lpstr>ＭＳ Ｐゴシック</vt:lpstr>
      <vt:lpstr>Arial</vt:lpstr>
      <vt:lpstr>Calibri</vt:lpstr>
      <vt:lpstr>Century Gothic</vt:lpstr>
      <vt:lpstr>Wingdings</vt:lpstr>
      <vt:lpstr>Wingdings 2</vt:lpstr>
      <vt:lpstr>Selvaag Bolig presentation 2012 ENGLISH</vt:lpstr>
      <vt:lpstr>Diagram</vt:lpstr>
      <vt:lpstr>Bærum Rotary</vt:lpstr>
      <vt:lpstr>En ledende boligbygger</vt:lpstr>
      <vt:lpstr>Urbaniseringen er kommet for å bli</vt:lpstr>
      <vt:lpstr>Boligbygging i randsonen til Oslo</vt:lpstr>
      <vt:lpstr>PowerPoint Presentation</vt:lpstr>
      <vt:lpstr>Dette sier politikerne sentralt</vt:lpstr>
      <vt:lpstr>Dette gjør Bærum</vt:lpstr>
      <vt:lpstr>PowerPoint Presentation</vt:lpstr>
      <vt:lpstr>Slappe vekstprognoser for Bærum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800 meter rundt Kolsåsbanen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Selvaag Bolig</dc:title>
  <dc:creator>Selvaag Bolig</dc:creator>
  <cp:lastModifiedBy>Baard Schumann</cp:lastModifiedBy>
  <cp:revision>638</cp:revision>
  <cp:lastPrinted>2016-09-12T07:00:00Z</cp:lastPrinted>
  <dcterms:created xsi:type="dcterms:W3CDTF">2010-04-12T23:12:02Z</dcterms:created>
  <dcterms:modified xsi:type="dcterms:W3CDTF">2016-09-12T13:28:59Z</dcterms:modified>
  <cp:contentStatus>Draft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0x0101000DE64AEEDD9B7A4D93545ACBE97D4615</vt:lpwstr>
  </property>
</Properties>
</file>