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7"/>
  </p:notesMasterIdLst>
  <p:handoutMasterIdLst>
    <p:handoutMasterId r:id="rId18"/>
  </p:handoutMasterIdLst>
  <p:sldIdLst>
    <p:sldId id="272" r:id="rId2"/>
    <p:sldId id="290" r:id="rId3"/>
    <p:sldId id="274" r:id="rId4"/>
    <p:sldId id="286" r:id="rId5"/>
    <p:sldId id="284" r:id="rId6"/>
    <p:sldId id="285" r:id="rId7"/>
    <p:sldId id="299" r:id="rId8"/>
    <p:sldId id="297" r:id="rId9"/>
    <p:sldId id="291" r:id="rId10"/>
    <p:sldId id="293" r:id="rId11"/>
    <p:sldId id="298" r:id="rId12"/>
    <p:sldId id="292" r:id="rId13"/>
    <p:sldId id="295" r:id="rId14"/>
    <p:sldId id="296" r:id="rId15"/>
    <p:sldId id="280" r:id="rId16"/>
  </p:sldIdLst>
  <p:sldSz cx="9144000" cy="6858000" type="overhead"/>
  <p:notesSz cx="6883400" cy="10033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F8F8F8"/>
    <a:srgbClr val="EEEEEE"/>
    <a:srgbClr val="F4F4F4"/>
    <a:srgbClr val="E4E4E4"/>
    <a:srgbClr val="333399"/>
    <a:srgbClr val="000000"/>
    <a:srgbClr val="E0B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888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kpwf-file01\home$\erl.SSB\Ymse%20administrasjon\nrkbaner\Forbruk,%20fritid%20og%20skatter%20-%20Samfunns&#248;konomen%20sep%202014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kpwf-file01\home$\erl.SSB\Ymse%20administrasjon\nrkbaner\Husholdningenes%20inntekter%20i%20ref-,%20pensjons-,%20fritids-,%20HO-%20og%20PLO-bane%20demecirtab300-nrk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nb-NO" sz="3200" dirty="0" smtClean="0"/>
              <a:t>Antall </a:t>
            </a:r>
            <a:r>
              <a:rPr lang="nb-NO" sz="3200" dirty="0"/>
              <a:t>20-66 år per person </a:t>
            </a:r>
            <a:r>
              <a:rPr lang="nb-NO" sz="3200" baseline="0" dirty="0"/>
              <a:t>67+</a:t>
            </a:r>
            <a:r>
              <a:rPr lang="nb-NO" sz="3200" dirty="0"/>
              <a:t> år </a:t>
            </a:r>
          </a:p>
        </c:rich>
      </c:tx>
      <c:layout>
        <c:manualLayout>
          <c:xMode val="edge"/>
          <c:yMode val="edge"/>
          <c:x val="0.1270752490298836"/>
          <c:y val="1.986112848742649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6306306756810814E-2"/>
          <c:y val="0.18779531048000334"/>
          <c:w val="0.91221009021082533"/>
          <c:h val="0.69955325493139831"/>
        </c:manualLayout>
      </c:layout>
      <c:lineChart>
        <c:grouping val="standard"/>
        <c:varyColors val="0"/>
        <c:ser>
          <c:idx val="1"/>
          <c:order val="0"/>
          <c:marker>
            <c:symbol val="none"/>
          </c:marker>
          <c:cat>
            <c:numRef>
              <c:f>'Fig 1'!$A$7:$A$122</c:f>
              <c:numCache>
                <c:formatCode>General</c:formatCode>
                <c:ptCount val="116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  <c:pt idx="61">
                  <c:v>2011</c:v>
                </c:pt>
                <c:pt idx="62">
                  <c:v>2012</c:v>
                </c:pt>
                <c:pt idx="63">
                  <c:v>2013</c:v>
                </c:pt>
                <c:pt idx="64">
                  <c:v>2014</c:v>
                </c:pt>
                <c:pt idx="65">
                  <c:v>2015</c:v>
                </c:pt>
                <c:pt idx="66">
                  <c:v>2016</c:v>
                </c:pt>
                <c:pt idx="67">
                  <c:v>2017</c:v>
                </c:pt>
                <c:pt idx="68">
                  <c:v>2018</c:v>
                </c:pt>
                <c:pt idx="69">
                  <c:v>2019</c:v>
                </c:pt>
                <c:pt idx="70">
                  <c:v>2020</c:v>
                </c:pt>
                <c:pt idx="71">
                  <c:v>2021</c:v>
                </c:pt>
                <c:pt idx="72">
                  <c:v>2022</c:v>
                </c:pt>
                <c:pt idx="73">
                  <c:v>2023</c:v>
                </c:pt>
                <c:pt idx="74">
                  <c:v>2024</c:v>
                </c:pt>
                <c:pt idx="75">
                  <c:v>2025</c:v>
                </c:pt>
                <c:pt idx="76">
                  <c:v>2026</c:v>
                </c:pt>
                <c:pt idx="77">
                  <c:v>2027</c:v>
                </c:pt>
                <c:pt idx="78">
                  <c:v>2028</c:v>
                </c:pt>
                <c:pt idx="79">
                  <c:v>2029</c:v>
                </c:pt>
                <c:pt idx="80">
                  <c:v>2030</c:v>
                </c:pt>
                <c:pt idx="81">
                  <c:v>2031</c:v>
                </c:pt>
                <c:pt idx="82">
                  <c:v>2032</c:v>
                </c:pt>
                <c:pt idx="83">
                  <c:v>2033</c:v>
                </c:pt>
                <c:pt idx="84">
                  <c:v>2034</c:v>
                </c:pt>
                <c:pt idx="85">
                  <c:v>2035</c:v>
                </c:pt>
                <c:pt idx="86">
                  <c:v>2036</c:v>
                </c:pt>
                <c:pt idx="87">
                  <c:v>2037</c:v>
                </c:pt>
                <c:pt idx="88">
                  <c:v>2038</c:v>
                </c:pt>
                <c:pt idx="89">
                  <c:v>2039</c:v>
                </c:pt>
                <c:pt idx="90">
                  <c:v>2040</c:v>
                </c:pt>
                <c:pt idx="91">
                  <c:v>2041</c:v>
                </c:pt>
                <c:pt idx="92">
                  <c:v>2042</c:v>
                </c:pt>
                <c:pt idx="93">
                  <c:v>2043</c:v>
                </c:pt>
                <c:pt idx="94">
                  <c:v>2044</c:v>
                </c:pt>
                <c:pt idx="95">
                  <c:v>2045</c:v>
                </c:pt>
                <c:pt idx="96">
                  <c:v>2046</c:v>
                </c:pt>
                <c:pt idx="97">
                  <c:v>2047</c:v>
                </c:pt>
                <c:pt idx="98">
                  <c:v>2048</c:v>
                </c:pt>
                <c:pt idx="99">
                  <c:v>2049</c:v>
                </c:pt>
                <c:pt idx="100">
                  <c:v>2050</c:v>
                </c:pt>
                <c:pt idx="101">
                  <c:v>2051</c:v>
                </c:pt>
                <c:pt idx="102">
                  <c:v>2052</c:v>
                </c:pt>
                <c:pt idx="103">
                  <c:v>2053</c:v>
                </c:pt>
                <c:pt idx="104">
                  <c:v>2054</c:v>
                </c:pt>
                <c:pt idx="105">
                  <c:v>2055</c:v>
                </c:pt>
                <c:pt idx="106">
                  <c:v>2056</c:v>
                </c:pt>
                <c:pt idx="107">
                  <c:v>2057</c:v>
                </c:pt>
                <c:pt idx="108">
                  <c:v>2058</c:v>
                </c:pt>
                <c:pt idx="109">
                  <c:v>2059</c:v>
                </c:pt>
                <c:pt idx="110">
                  <c:v>2060</c:v>
                </c:pt>
                <c:pt idx="111">
                  <c:v>2061</c:v>
                </c:pt>
                <c:pt idx="112">
                  <c:v>2062</c:v>
                </c:pt>
                <c:pt idx="113">
                  <c:v>2063</c:v>
                </c:pt>
                <c:pt idx="114">
                  <c:v>2064</c:v>
                </c:pt>
                <c:pt idx="115">
                  <c:v>2065</c:v>
                </c:pt>
              </c:numCache>
            </c:numRef>
          </c:cat>
          <c:val>
            <c:numRef>
              <c:f>'Fig 1'!$G$7:$G$122</c:f>
              <c:numCache>
                <c:formatCode>General</c:formatCode>
                <c:ptCount val="116"/>
                <c:pt idx="0">
                  <c:v>7.5802469135802468</c:v>
                </c:pt>
                <c:pt idx="1">
                  <c:v>7.4634146341463428</c:v>
                </c:pt>
                <c:pt idx="2">
                  <c:v>7.3373493975903603</c:v>
                </c:pt>
                <c:pt idx="3">
                  <c:v>7.2142857142857144</c:v>
                </c:pt>
                <c:pt idx="4">
                  <c:v>7.0823529411764712</c:v>
                </c:pt>
                <c:pt idx="5">
                  <c:v>6.9534883720930232</c:v>
                </c:pt>
                <c:pt idx="6">
                  <c:v>6.8275862068965525</c:v>
                </c:pt>
                <c:pt idx="7">
                  <c:v>6.6931818181818175</c:v>
                </c:pt>
                <c:pt idx="8">
                  <c:v>6.5730337078651679</c:v>
                </c:pt>
                <c:pt idx="9">
                  <c:v>6.384615384615385</c:v>
                </c:pt>
                <c:pt idx="10">
                  <c:v>6.2717391304347831</c:v>
                </c:pt>
                <c:pt idx="11">
                  <c:v>6.1063829787234036</c:v>
                </c:pt>
                <c:pt idx="12">
                  <c:v>6</c:v>
                </c:pt>
                <c:pt idx="13">
                  <c:v>5.855670103092784</c:v>
                </c:pt>
                <c:pt idx="14">
                  <c:v>5.7857142857142856</c:v>
                </c:pt>
                <c:pt idx="15">
                  <c:v>5.67</c:v>
                </c:pt>
                <c:pt idx="16">
                  <c:v>5.549019607843138</c:v>
                </c:pt>
                <c:pt idx="17">
                  <c:v>5.4615384615384608</c:v>
                </c:pt>
                <c:pt idx="18">
                  <c:v>5.367924528301887</c:v>
                </c:pt>
                <c:pt idx="19">
                  <c:v>5.3084112149532707</c:v>
                </c:pt>
                <c:pt idx="20">
                  <c:v>5.2110091743119265</c:v>
                </c:pt>
                <c:pt idx="21">
                  <c:v>5.1081081081081088</c:v>
                </c:pt>
                <c:pt idx="22">
                  <c:v>5.0625000000000009</c:v>
                </c:pt>
                <c:pt idx="23">
                  <c:v>5.0176991150442474</c:v>
                </c:pt>
                <c:pt idx="24">
                  <c:v>4.9736842105263159</c:v>
                </c:pt>
                <c:pt idx="25">
                  <c:v>4.8965517241379306</c:v>
                </c:pt>
                <c:pt idx="26">
                  <c:v>4.8220338983050848</c:v>
                </c:pt>
                <c:pt idx="27">
                  <c:v>4.75</c:v>
                </c:pt>
                <c:pt idx="28">
                  <c:v>4.6803278688524594</c:v>
                </c:pt>
                <c:pt idx="29">
                  <c:v>4.612903225806452</c:v>
                </c:pt>
                <c:pt idx="30">
                  <c:v>4.5555555555555554</c:v>
                </c:pt>
                <c:pt idx="31">
                  <c:v>4.4921875</c:v>
                </c:pt>
                <c:pt idx="32">
                  <c:v>4.430769230769231</c:v>
                </c:pt>
                <c:pt idx="33">
                  <c:v>4.3787878787878789</c:v>
                </c:pt>
                <c:pt idx="34">
                  <c:v>4.3283582089552235</c:v>
                </c:pt>
                <c:pt idx="35">
                  <c:v>4.2794117647058822</c:v>
                </c:pt>
                <c:pt idx="36">
                  <c:v>4.2627737226277373</c:v>
                </c:pt>
                <c:pt idx="37">
                  <c:v>4.2536231884057969</c:v>
                </c:pt>
                <c:pt idx="38">
                  <c:v>4.2071428571428573</c:v>
                </c:pt>
                <c:pt idx="39">
                  <c:v>4.1619718309859159</c:v>
                </c:pt>
                <c:pt idx="40">
                  <c:v>4.13986013986014</c:v>
                </c:pt>
                <c:pt idx="41">
                  <c:v>4.1180555555555554</c:v>
                </c:pt>
                <c:pt idx="42">
                  <c:v>4.1319444444444446</c:v>
                </c:pt>
                <c:pt idx="43">
                  <c:v>4.145833333333333</c:v>
                </c:pt>
                <c:pt idx="44">
                  <c:v>4.1597222222222223</c:v>
                </c:pt>
                <c:pt idx="45">
                  <c:v>4.1958041958041958</c:v>
                </c:pt>
                <c:pt idx="46">
                  <c:v>4.232394366197183</c:v>
                </c:pt>
                <c:pt idx="47">
                  <c:v>4.2695035460992914</c:v>
                </c:pt>
                <c:pt idx="48">
                  <c:v>4.2695035460992914</c:v>
                </c:pt>
                <c:pt idx="49">
                  <c:v>4.3309352517985609</c:v>
                </c:pt>
                <c:pt idx="50">
                  <c:v>4.3695652173913038</c:v>
                </c:pt>
                <c:pt idx="51">
                  <c:v>4.4411764705882355</c:v>
                </c:pt>
                <c:pt idx="52">
                  <c:v>4.4888888888888889</c:v>
                </c:pt>
                <c:pt idx="53">
                  <c:v>4.5639097744360901</c:v>
                </c:pt>
                <c:pt idx="54">
                  <c:v>4.6060606060606064</c:v>
                </c:pt>
                <c:pt idx="55">
                  <c:v>4.6488549618320612</c:v>
                </c:pt>
                <c:pt idx="56">
                  <c:v>4.6488549618320612</c:v>
                </c:pt>
                <c:pt idx="57">
                  <c:v>4.6923076923076925</c:v>
                </c:pt>
                <c:pt idx="58">
                  <c:v>4.7076923076923078</c:v>
                </c:pt>
                <c:pt idx="59">
                  <c:v>4.8046875</c:v>
                </c:pt>
                <c:pt idx="60">
                  <c:v>4.775193798449612</c:v>
                </c:pt>
                <c:pt idx="61">
                  <c:v>4.7175572519083966</c:v>
                </c:pt>
                <c:pt idx="62">
                  <c:v>4.6466165413533833</c:v>
                </c:pt>
                <c:pt idx="63">
                  <c:v>4.4963503649635044</c:v>
                </c:pt>
                <c:pt idx="64">
                  <c:v>4.4244604316546763</c:v>
                </c:pt>
                <c:pt idx="65">
                  <c:v>4.323943661971831</c:v>
                </c:pt>
                <c:pt idx="66">
                  <c:v>4.2569444444444438</c:v>
                </c:pt>
                <c:pt idx="67">
                  <c:v>4.2206896551724142</c:v>
                </c:pt>
                <c:pt idx="68">
                  <c:v>4.1564625850340136</c:v>
                </c:pt>
                <c:pt idx="69">
                  <c:v>4.0872483221476505</c:v>
                </c:pt>
                <c:pt idx="70">
                  <c:v>4.0198675496688745</c:v>
                </c:pt>
                <c:pt idx="71">
                  <c:v>3.9542483660130716</c:v>
                </c:pt>
                <c:pt idx="72">
                  <c:v>3.858974358974359</c:v>
                </c:pt>
                <c:pt idx="73">
                  <c:v>3.7911392405063289</c:v>
                </c:pt>
                <c:pt idx="74">
                  <c:v>3.7312500000000002</c:v>
                </c:pt>
                <c:pt idx="75">
                  <c:v>3.6441717791411041</c:v>
                </c:pt>
                <c:pt idx="76">
                  <c:v>3.5878787878787879</c:v>
                </c:pt>
                <c:pt idx="77">
                  <c:v>3.532934131736527</c:v>
                </c:pt>
                <c:pt idx="78">
                  <c:v>3.4588235294117644</c:v>
                </c:pt>
                <c:pt idx="79">
                  <c:v>3.4069767441860468</c:v>
                </c:pt>
                <c:pt idx="80">
                  <c:v>3.3563218390804601</c:v>
                </c:pt>
                <c:pt idx="81">
                  <c:v>3.2881355932203391</c:v>
                </c:pt>
                <c:pt idx="82">
                  <c:v>3.2166666666666668</c:v>
                </c:pt>
                <c:pt idx="83">
                  <c:v>3.1703296703296706</c:v>
                </c:pt>
                <c:pt idx="84">
                  <c:v>3.1081081081081079</c:v>
                </c:pt>
                <c:pt idx="85">
                  <c:v>3.0478723404255317</c:v>
                </c:pt>
                <c:pt idx="86">
                  <c:v>2.989528795811518</c:v>
                </c:pt>
                <c:pt idx="87">
                  <c:v>2.9533678756476682</c:v>
                </c:pt>
                <c:pt idx="88">
                  <c:v>2.8979591836734691</c:v>
                </c:pt>
                <c:pt idx="89">
                  <c:v>2.8636363636363638</c:v>
                </c:pt>
                <c:pt idx="90">
                  <c:v>2.83</c:v>
                </c:pt>
                <c:pt idx="91">
                  <c:v>2.8159203980099501</c:v>
                </c:pt>
                <c:pt idx="92">
                  <c:v>2.7832512315270934</c:v>
                </c:pt>
                <c:pt idx="93">
                  <c:v>2.7696078431372553</c:v>
                </c:pt>
                <c:pt idx="94">
                  <c:v>2.774509803921569</c:v>
                </c:pt>
                <c:pt idx="95">
                  <c:v>2.7609756097560978</c:v>
                </c:pt>
                <c:pt idx="96">
                  <c:v>2.7427184466019416</c:v>
                </c:pt>
                <c:pt idx="97">
                  <c:v>2.7294685990338166</c:v>
                </c:pt>
                <c:pt idx="98">
                  <c:v>2.7163461538461537</c:v>
                </c:pt>
                <c:pt idx="99">
                  <c:v>2.6985645933014357</c:v>
                </c:pt>
                <c:pt idx="100">
                  <c:v>2.6809523809523808</c:v>
                </c:pt>
                <c:pt idx="101">
                  <c:v>2.6682464454976302</c:v>
                </c:pt>
                <c:pt idx="102">
                  <c:v>2.6509433962264155</c:v>
                </c:pt>
                <c:pt idx="103">
                  <c:v>2.6338028169014085</c:v>
                </c:pt>
                <c:pt idx="104">
                  <c:v>2.6168224299065423</c:v>
                </c:pt>
                <c:pt idx="105">
                  <c:v>2.583333333333333</c:v>
                </c:pt>
                <c:pt idx="106">
                  <c:v>2.5622119815668203</c:v>
                </c:pt>
                <c:pt idx="107">
                  <c:v>2.5296803652968038</c:v>
                </c:pt>
                <c:pt idx="108">
                  <c:v>2.5022624434389136</c:v>
                </c:pt>
                <c:pt idx="109">
                  <c:v>2.4708520179372195</c:v>
                </c:pt>
                <c:pt idx="110">
                  <c:v>2.4553571428571428</c:v>
                </c:pt>
                <c:pt idx="111">
                  <c:v>2.44</c:v>
                </c:pt>
                <c:pt idx="112">
                  <c:v>2.4096916299559474</c:v>
                </c:pt>
                <c:pt idx="113">
                  <c:v>2.3947368421052633</c:v>
                </c:pt>
                <c:pt idx="114">
                  <c:v>2.3842794759825328</c:v>
                </c:pt>
                <c:pt idx="115">
                  <c:v>2.3695652173913042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4933072"/>
        <c:axId val="284931896"/>
      </c:lineChart>
      <c:catAx>
        <c:axId val="284933072"/>
        <c:scaling>
          <c:orientation val="minMax"/>
        </c:scaling>
        <c:delete val="0"/>
        <c:axPos val="b"/>
        <c:numFmt formatCode="@" sourceLinked="0"/>
        <c:majorTickMark val="none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nb-NO"/>
          </a:p>
        </c:txPr>
        <c:crossAx val="284931896"/>
        <c:crosses val="autoZero"/>
        <c:auto val="1"/>
        <c:lblAlgn val="ctr"/>
        <c:lblOffset val="100"/>
        <c:tickLblSkip val="10"/>
        <c:noMultiLvlLbl val="0"/>
      </c:catAx>
      <c:valAx>
        <c:axId val="28493189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600" baseline="0"/>
            </a:pPr>
            <a:endParaRPr lang="nb-NO"/>
          </a:p>
        </c:txPr>
        <c:crossAx val="2849330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lang="en-US" sz="2400" b="0" dirty="0" err="1" smtClean="0"/>
              <a:t>Skattesats</a:t>
            </a:r>
            <a:r>
              <a:rPr lang="en-US" sz="2400" b="0" dirty="0" smtClean="0"/>
              <a:t> (%) </a:t>
            </a:r>
            <a:r>
              <a:rPr lang="en-US" sz="2400" b="0" dirty="0" err="1" smtClean="0"/>
              <a:t>på</a:t>
            </a:r>
            <a:r>
              <a:rPr lang="en-US" sz="2400" b="0" dirty="0" smtClean="0"/>
              <a:t> </a:t>
            </a:r>
          </a:p>
          <a:p>
            <a:pPr algn="l">
              <a:defRPr/>
            </a:pPr>
            <a:r>
              <a:rPr lang="en-US" sz="2400" b="0" dirty="0" err="1" smtClean="0"/>
              <a:t>husholdnings</a:t>
            </a:r>
            <a:r>
              <a:rPr lang="en-US" sz="2400" b="0" baseline="0" dirty="0" err="1" smtClean="0"/>
              <a:t>inntekt</a:t>
            </a:r>
            <a:endParaRPr lang="en-US" sz="2400" b="0" dirty="0"/>
          </a:p>
        </c:rich>
      </c:tx>
      <c:layout>
        <c:manualLayout>
          <c:xMode val="edge"/>
          <c:yMode val="edge"/>
          <c:x val="9.9183052081514747E-2"/>
          <c:y val="8.7364463649975868E-2"/>
        </c:manualLayout>
      </c:layout>
      <c:overlay val="0"/>
      <c:spPr>
        <a:solidFill>
          <a:schemeClr val="bg1"/>
        </a:solidFill>
      </c:spPr>
    </c:title>
    <c:autoTitleDeleted val="0"/>
    <c:plotArea>
      <c:layout>
        <c:manualLayout>
          <c:layoutTarget val="inner"/>
          <c:xMode val="edge"/>
          <c:yMode val="edge"/>
          <c:x val="5.2578264904957484E-2"/>
          <c:y val="2.8965984455833416E-2"/>
          <c:w val="0.9176832278192858"/>
          <c:h val="0.88634254003983459"/>
        </c:manualLayout>
      </c:layout>
      <c:lineChart>
        <c:grouping val="standard"/>
        <c:varyColors val="0"/>
        <c:ser>
          <c:idx val="0"/>
          <c:order val="0"/>
          <c:tx>
            <c:v>Kortere arbeidstid og økt HO-standard</c:v>
          </c:tx>
          <c:marker>
            <c:symbol val="none"/>
          </c:marker>
          <c:cat>
            <c:numRef>
              <c:f>'refdemecirtab300 alle baner'!$B$5:$AZ$5</c:f>
              <c:numCache>
                <c:formatCode>0</c:formatCode>
                <c:ptCount val="5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  <c:pt idx="41">
                  <c:v>2051</c:v>
                </c:pt>
                <c:pt idx="42">
                  <c:v>2052</c:v>
                </c:pt>
                <c:pt idx="43">
                  <c:v>2053</c:v>
                </c:pt>
                <c:pt idx="44">
                  <c:v>2054</c:v>
                </c:pt>
                <c:pt idx="45">
                  <c:v>2055</c:v>
                </c:pt>
                <c:pt idx="46">
                  <c:v>2056</c:v>
                </c:pt>
                <c:pt idx="47">
                  <c:v>2057</c:v>
                </c:pt>
                <c:pt idx="48">
                  <c:v>2058</c:v>
                </c:pt>
                <c:pt idx="49">
                  <c:v>2059</c:v>
                </c:pt>
                <c:pt idx="50">
                  <c:v>2060</c:v>
                </c:pt>
              </c:numCache>
            </c:numRef>
          </c:cat>
          <c:val>
            <c:numRef>
              <c:f>'refdemecirtab300 alle baner'!$B$156:$AZ$156</c:f>
              <c:numCache>
                <c:formatCode>0.0</c:formatCode>
                <c:ptCount val="51"/>
                <c:pt idx="0">
                  <c:v>37.163617752951424</c:v>
                </c:pt>
                <c:pt idx="1">
                  <c:v>34.809632867749173</c:v>
                </c:pt>
                <c:pt idx="2">
                  <c:v>34.035585848117208</c:v>
                </c:pt>
                <c:pt idx="3">
                  <c:v>32.372909155230467</c:v>
                </c:pt>
                <c:pt idx="4">
                  <c:v>30.868634815533582</c:v>
                </c:pt>
                <c:pt idx="5">
                  <c:v>30.531936075631108</c:v>
                </c:pt>
                <c:pt idx="6">
                  <c:v>30.599143904974117</c:v>
                </c:pt>
                <c:pt idx="7">
                  <c:v>30.841288725962951</c:v>
                </c:pt>
                <c:pt idx="8">
                  <c:v>31.201830550332939</c:v>
                </c:pt>
                <c:pt idx="9">
                  <c:v>31.374821540009354</c:v>
                </c:pt>
                <c:pt idx="10">
                  <c:v>31.779342143950188</c:v>
                </c:pt>
                <c:pt idx="11">
                  <c:v>32.126036765318297</c:v>
                </c:pt>
                <c:pt idx="12">
                  <c:v>32.427306450354934</c:v>
                </c:pt>
                <c:pt idx="13">
                  <c:v>32.597774515906742</c:v>
                </c:pt>
                <c:pt idx="14">
                  <c:v>32.932716618203536</c:v>
                </c:pt>
                <c:pt idx="15">
                  <c:v>33.404531641815495</c:v>
                </c:pt>
                <c:pt idx="16">
                  <c:v>33.966818285526038</c:v>
                </c:pt>
                <c:pt idx="17">
                  <c:v>34.541760886520343</c:v>
                </c:pt>
                <c:pt idx="18">
                  <c:v>35.034439623672355</c:v>
                </c:pt>
                <c:pt idx="19">
                  <c:v>35.605307182700649</c:v>
                </c:pt>
                <c:pt idx="20">
                  <c:v>36.252646445894328</c:v>
                </c:pt>
                <c:pt idx="21">
                  <c:v>36.995483358766826</c:v>
                </c:pt>
                <c:pt idx="22">
                  <c:v>37.842050290238994</c:v>
                </c:pt>
                <c:pt idx="23">
                  <c:v>38.751951535902883</c:v>
                </c:pt>
                <c:pt idx="24">
                  <c:v>39.617398910162208</c:v>
                </c:pt>
                <c:pt idx="25">
                  <c:v>40.476345485578989</c:v>
                </c:pt>
                <c:pt idx="26">
                  <c:v>41.425970752855811</c:v>
                </c:pt>
                <c:pt idx="27">
                  <c:v>42.3319924814312</c:v>
                </c:pt>
                <c:pt idx="28">
                  <c:v>43.178998450938238</c:v>
                </c:pt>
                <c:pt idx="29">
                  <c:v>44.106020614319299</c:v>
                </c:pt>
                <c:pt idx="30">
                  <c:v>44.934673871453604</c:v>
                </c:pt>
                <c:pt idx="31">
                  <c:v>45.784399095109677</c:v>
                </c:pt>
                <c:pt idx="32">
                  <c:v>46.567995727081026</c:v>
                </c:pt>
                <c:pt idx="33">
                  <c:v>47.384169547652519</c:v>
                </c:pt>
                <c:pt idx="34">
                  <c:v>48.194317190070549</c:v>
                </c:pt>
                <c:pt idx="35">
                  <c:v>49.045287487505767</c:v>
                </c:pt>
                <c:pt idx="36">
                  <c:v>49.901745080450667</c:v>
                </c:pt>
                <c:pt idx="37">
                  <c:v>50.824164335378605</c:v>
                </c:pt>
                <c:pt idx="38">
                  <c:v>51.764239587763988</c:v>
                </c:pt>
                <c:pt idx="39">
                  <c:v>52.733236457756234</c:v>
                </c:pt>
                <c:pt idx="40">
                  <c:v>53.683807427594132</c:v>
                </c:pt>
                <c:pt idx="41">
                  <c:v>54.649903456880821</c:v>
                </c:pt>
                <c:pt idx="42">
                  <c:v>55.630894027155669</c:v>
                </c:pt>
                <c:pt idx="43">
                  <c:v>56.648057277088895</c:v>
                </c:pt>
                <c:pt idx="44">
                  <c:v>57.701495656006621</c:v>
                </c:pt>
                <c:pt idx="45">
                  <c:v>58.746841350919951</c:v>
                </c:pt>
                <c:pt idx="46">
                  <c:v>59.784046823489028</c:v>
                </c:pt>
                <c:pt idx="47">
                  <c:v>60.81428886998475</c:v>
                </c:pt>
                <c:pt idx="48">
                  <c:v>61.834063476570435</c:v>
                </c:pt>
                <c:pt idx="49">
                  <c:v>62.690949034720283</c:v>
                </c:pt>
                <c:pt idx="50">
                  <c:v>63.359307439640169</c:v>
                </c:pt>
              </c:numCache>
            </c:numRef>
          </c:val>
          <c:smooth val="0"/>
        </c:ser>
        <c:ser>
          <c:idx val="1"/>
          <c:order val="1"/>
          <c:tx>
            <c:v>Uendret arbeidstid og HO-standard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val>
            <c:numRef>
              <c:f>'refdemecirtab300 alle baner'!$B$78:$AZ$78</c:f>
              <c:numCache>
                <c:formatCode>0.0</c:formatCode>
                <c:ptCount val="51"/>
                <c:pt idx="0">
                  <c:v>37.163617752951424</c:v>
                </c:pt>
                <c:pt idx="1">
                  <c:v>34.809632867749173</c:v>
                </c:pt>
                <c:pt idx="2">
                  <c:v>34.035585848117208</c:v>
                </c:pt>
                <c:pt idx="3">
                  <c:v>32.372909155230467</c:v>
                </c:pt>
                <c:pt idx="4">
                  <c:v>30.868634815533582</c:v>
                </c:pt>
                <c:pt idx="5">
                  <c:v>30.313592147910047</c:v>
                </c:pt>
                <c:pt idx="6">
                  <c:v>30.08574535953273</c:v>
                </c:pt>
                <c:pt idx="7">
                  <c:v>30.011653216531222</c:v>
                </c:pt>
                <c:pt idx="8">
                  <c:v>30.043903667538309</c:v>
                </c:pt>
                <c:pt idx="9">
                  <c:v>29.88507116587764</c:v>
                </c:pt>
                <c:pt idx="10">
                  <c:v>29.945355954693134</c:v>
                </c:pt>
                <c:pt idx="11">
                  <c:v>29.942846365585343</c:v>
                </c:pt>
                <c:pt idx="12">
                  <c:v>29.890857308301307</c:v>
                </c:pt>
                <c:pt idx="13">
                  <c:v>29.709251347669156</c:v>
                </c:pt>
                <c:pt idx="14">
                  <c:v>29.678547611613091</c:v>
                </c:pt>
                <c:pt idx="15">
                  <c:v>29.771605641595674</c:v>
                </c:pt>
                <c:pt idx="16">
                  <c:v>29.9423175788462</c:v>
                </c:pt>
                <c:pt idx="17">
                  <c:v>30.116840745443685</c:v>
                </c:pt>
                <c:pt idx="18">
                  <c:v>30.207570267709428</c:v>
                </c:pt>
                <c:pt idx="19">
                  <c:v>30.362756084354601</c:v>
                </c:pt>
                <c:pt idx="20">
                  <c:v>30.580560207309002</c:v>
                </c:pt>
                <c:pt idx="21">
                  <c:v>30.873623704859963</c:v>
                </c:pt>
                <c:pt idx="22">
                  <c:v>31.249185452353476</c:v>
                </c:pt>
                <c:pt idx="23">
                  <c:v>31.670870874814749</c:v>
                </c:pt>
                <c:pt idx="24">
                  <c:v>32.041823939882285</c:v>
                </c:pt>
                <c:pt idx="25">
                  <c:v>32.398190841951759</c:v>
                </c:pt>
                <c:pt idx="26">
                  <c:v>32.824027714692278</c:v>
                </c:pt>
                <c:pt idx="27">
                  <c:v>33.202369570431337</c:v>
                </c:pt>
                <c:pt idx="28">
                  <c:v>33.520446597536548</c:v>
                </c:pt>
                <c:pt idx="29">
                  <c:v>33.899276341596462</c:v>
                </c:pt>
                <c:pt idx="30">
                  <c:v>34.184129862951593</c:v>
                </c:pt>
                <c:pt idx="31">
                  <c:v>34.479271883588936</c:v>
                </c:pt>
                <c:pt idx="32">
                  <c:v>34.709183046188627</c:v>
                </c:pt>
                <c:pt idx="33">
                  <c:v>34.955652150214618</c:v>
                </c:pt>
                <c:pt idx="34">
                  <c:v>35.185310305809352</c:v>
                </c:pt>
                <c:pt idx="35">
                  <c:v>35.438132772779397</c:v>
                </c:pt>
                <c:pt idx="36">
                  <c:v>35.685211902123328</c:v>
                </c:pt>
                <c:pt idx="37">
                  <c:v>35.975568150557102</c:v>
                </c:pt>
                <c:pt idx="38">
                  <c:v>36.266785100426219</c:v>
                </c:pt>
                <c:pt idx="39">
                  <c:v>36.567197129517375</c:v>
                </c:pt>
                <c:pt idx="40">
                  <c:v>36.843051866696989</c:v>
                </c:pt>
                <c:pt idx="41">
                  <c:v>37.123176236917708</c:v>
                </c:pt>
                <c:pt idx="42">
                  <c:v>37.400718082027574</c:v>
                </c:pt>
                <c:pt idx="43">
                  <c:v>37.696774247062521</c:v>
                </c:pt>
                <c:pt idx="44">
                  <c:v>38.007980341820883</c:v>
                </c:pt>
                <c:pt idx="45">
                  <c:v>38.308239527860245</c:v>
                </c:pt>
                <c:pt idx="46">
                  <c:v>38.590487668720407</c:v>
                </c:pt>
                <c:pt idx="47">
                  <c:v>38.861425960393639</c:v>
                </c:pt>
                <c:pt idx="48">
                  <c:v>39.11654244099433</c:v>
                </c:pt>
                <c:pt idx="49">
                  <c:v>39.357198845769716</c:v>
                </c:pt>
                <c:pt idx="50">
                  <c:v>39.568282013727426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6630024"/>
        <c:axId val="286629240"/>
      </c:lineChart>
      <c:catAx>
        <c:axId val="286630024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nb-NO"/>
          </a:p>
        </c:txPr>
        <c:crossAx val="286629240"/>
        <c:crosses val="autoZero"/>
        <c:auto val="1"/>
        <c:lblAlgn val="ctr"/>
        <c:lblOffset val="100"/>
        <c:tickLblSkip val="10"/>
        <c:noMultiLvlLbl val="0"/>
      </c:catAx>
      <c:valAx>
        <c:axId val="286629240"/>
        <c:scaling>
          <c:orientation val="minMax"/>
        </c:scaling>
        <c:delete val="0"/>
        <c:axPos val="l"/>
        <c:majorGridlines/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nb-NO"/>
          </a:p>
        </c:txPr>
        <c:crossAx val="28663002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6851448872830563"/>
          <c:y val="0.65941584614314475"/>
          <c:w val="0.53170638045048135"/>
          <c:h val="0.20396096532558178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600" baseline="0"/>
          </a:pPr>
          <a:endParaRPr lang="nb-NO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446838" y="9615488"/>
            <a:ext cx="373062" cy="3238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92352" tIns="45366" rIns="92352" bIns="45366" anchor="ctr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67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3345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001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669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241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813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385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957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>
              <a:defRPr/>
            </a:pPr>
            <a:fld id="{71DA4B91-F676-4E74-8303-FEA0B95C3EBC}" type="slidenum">
              <a:rPr lang="nb-NO" altLang="nb-NO" sz="1400"/>
              <a:pPr algn="r" eaLnBrk="0" hangingPunct="0">
                <a:defRPr/>
              </a:pPr>
              <a:t>‹#›</a:t>
            </a:fld>
            <a:endParaRPr lang="nb-NO" altLang="nb-NO" sz="1400"/>
          </a:p>
        </p:txBody>
      </p:sp>
    </p:spTree>
    <p:extLst>
      <p:ext uri="{BB962C8B-B14F-4D97-AF65-F5344CB8AC3E}">
        <p14:creationId xmlns:p14="http://schemas.microsoft.com/office/powerpoint/2010/main" val="16054758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0138" y="877888"/>
            <a:ext cx="4684712" cy="35131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1" name="Rectangle 102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70438"/>
            <a:ext cx="5048250" cy="42195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352" tIns="45366" rIns="92352" bIns="453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noProof="0" smtClean="0"/>
              <a:t>Klikk for å redigere notatmalstiler i delmalen</a:t>
            </a:r>
          </a:p>
          <a:p>
            <a:pPr lvl="1"/>
            <a:r>
              <a:rPr lang="nb-NO" altLang="nb-NO" noProof="0" smtClean="0"/>
              <a:t>Andre nivå</a:t>
            </a:r>
          </a:p>
          <a:p>
            <a:pPr lvl="2"/>
            <a:r>
              <a:rPr lang="nb-NO" altLang="nb-NO" noProof="0" smtClean="0"/>
              <a:t>Tredje nivå</a:t>
            </a:r>
          </a:p>
          <a:p>
            <a:pPr lvl="3"/>
            <a:r>
              <a:rPr lang="nb-NO" altLang="nb-NO" noProof="0" smtClean="0"/>
              <a:t>Fjerde nivå</a:t>
            </a:r>
          </a:p>
          <a:p>
            <a:pPr lvl="4"/>
            <a:r>
              <a:rPr lang="nb-NO" altLang="nb-NO" noProof="0" smtClean="0"/>
              <a:t>Femte nivå</a:t>
            </a:r>
          </a:p>
        </p:txBody>
      </p:sp>
      <p:sp>
        <p:nvSpPr>
          <p:cNvPr id="2052" name="Rectangle 1028"/>
          <p:cNvSpPr>
            <a:spLocks noChangeArrowheads="1"/>
          </p:cNvSpPr>
          <p:nvPr/>
        </p:nvSpPr>
        <p:spPr bwMode="auto">
          <a:xfrm>
            <a:off x="6446838" y="9615488"/>
            <a:ext cx="373062" cy="3238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92352" tIns="45366" rIns="92352" bIns="45366" anchor="ctr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67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3345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4001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669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241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813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385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957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>
              <a:defRPr/>
            </a:pPr>
            <a:fld id="{E70250D8-5C89-48FF-AFE0-EEDAF8242CDB}" type="slidenum">
              <a:rPr lang="nb-NO" altLang="nb-NO" sz="1400"/>
              <a:pPr algn="r" eaLnBrk="0" hangingPunct="0">
                <a:defRPr/>
              </a:pPr>
              <a:t>‹#›</a:t>
            </a:fld>
            <a:endParaRPr lang="nb-NO" altLang="nb-NO" sz="1400"/>
          </a:p>
        </p:txBody>
      </p:sp>
    </p:spTree>
    <p:extLst>
      <p:ext uri="{BB962C8B-B14F-4D97-AF65-F5344CB8AC3E}">
        <p14:creationId xmlns:p14="http://schemas.microsoft.com/office/powerpoint/2010/main" val="36624893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Plassholder for lysbilde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Plassholder for nota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nb-NO" altLang="nb-NO" smtClean="0"/>
              <a:t>Fremskrivninger av bemanningsbehovet i helsenæringen nyttig i analyser av offentlige finanser på lang sikt og for å vurdere kapasiteten i helsefaglig utdanning </a:t>
            </a:r>
          </a:p>
          <a:p>
            <a:r>
              <a:rPr lang="nb-NO" altLang="nb-NO" smtClean="0"/>
              <a:t>Flere eldre: Antall over 70 år øker ift yrkesaktive, økning i demens og flere aleneboende, økt behov for formell omsorg</a:t>
            </a:r>
          </a:p>
          <a:p>
            <a:r>
              <a:rPr lang="nb-NO" altLang="nb-NO" smtClean="0"/>
              <a:t>Det totale helseforbruket per innbygger i Norge økte med 37% fra 1997 til 2012, men flere vesteuropeiske land har hatt sterkere vekst</a:t>
            </a:r>
          </a:p>
        </p:txBody>
      </p:sp>
    </p:spTree>
    <p:extLst>
      <p:ext uri="{BB962C8B-B14F-4D97-AF65-F5344CB8AC3E}">
        <p14:creationId xmlns:p14="http://schemas.microsoft.com/office/powerpoint/2010/main" val="2684719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Plassholder for lysbilde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3794" name="Plassholder for nota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nb-NO" altLang="nb-NO" smtClean="0"/>
              <a:t>1997-2013: Volum per innbygger opp 37 % (2,1% per år)</a:t>
            </a:r>
          </a:p>
          <a:p>
            <a:pPr>
              <a:lnSpc>
                <a:spcPct val="80000"/>
              </a:lnSpc>
            </a:pPr>
            <a:r>
              <a:rPr lang="nb-NO" altLang="nb-NO" smtClean="0"/>
              <a:t>Jevn volumøkning for totale helseutgifter, men regnet per innbygger, utflating etter 2008</a:t>
            </a:r>
          </a:p>
          <a:p>
            <a:pPr>
              <a:lnSpc>
                <a:spcPct val="80000"/>
              </a:lnSpc>
            </a:pPr>
            <a:endParaRPr lang="nb-NO" altLang="nb-NO" smtClean="0"/>
          </a:p>
          <a:p>
            <a:endParaRPr lang="nb-NO" altLang="nb-NO" smtClean="0"/>
          </a:p>
        </p:txBody>
      </p:sp>
    </p:spTree>
    <p:extLst>
      <p:ext uri="{BB962C8B-B14F-4D97-AF65-F5344CB8AC3E}">
        <p14:creationId xmlns:p14="http://schemas.microsoft.com/office/powerpoint/2010/main" val="1454430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7"/>
          <p:cNvSpPr>
            <a:spLocks noChangeArrowheads="1"/>
          </p:cNvSpPr>
          <p:nvPr/>
        </p:nvSpPr>
        <p:spPr bwMode="auto">
          <a:xfrm>
            <a:off x="8305800" y="76200"/>
            <a:ext cx="685800" cy="30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ctr"/>
          <a:lstStyle/>
          <a:p>
            <a:pPr algn="r" eaLnBrk="0" hangingPunct="0">
              <a:defRPr/>
            </a:pPr>
            <a:fld id="{6E2EC59E-2D14-48AA-A9B5-788CD032352F}" type="slidenum">
              <a:rPr lang="nb-NO" altLang="nb-NO" sz="1400" b="1">
                <a:solidFill>
                  <a:schemeClr val="bg1"/>
                </a:solidFill>
              </a:rPr>
              <a:pPr algn="r" eaLnBrk="0" hangingPunct="0">
                <a:defRPr/>
              </a:pPr>
              <a:t>‹#›</a:t>
            </a:fld>
            <a:endParaRPr lang="nb-NO" altLang="nb-NO" sz="1400" b="1">
              <a:solidFill>
                <a:schemeClr val="bg1"/>
              </a:solidFill>
            </a:endParaRPr>
          </a:p>
        </p:txBody>
      </p:sp>
      <p:pic>
        <p:nvPicPr>
          <p:cNvPr id="5" name="Picture 36" descr="Hovedsid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447800" y="1828800"/>
            <a:ext cx="7162800" cy="1295400"/>
          </a:xfrm>
        </p:spPr>
        <p:txBody>
          <a:bodyPr/>
          <a:lstStyle>
            <a:lvl1pPr>
              <a:defRPr sz="3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nb-NO" altLang="nb-NO" noProof="0" smtClean="0"/>
              <a:t>Klikk for å redigere tittelstil</a:t>
            </a: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162800" cy="24384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b-NO" altLang="nb-NO" noProof="0" smtClean="0"/>
              <a:t>Klikk for å redigere undertittelstil i malen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7239000" y="6477000"/>
            <a:ext cx="1143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C3AA4-CFA7-42BF-9796-77205D0BF851}" type="datetime1">
              <a:rPr lang="nb-NO" altLang="nb-NO"/>
              <a:pPr>
                <a:defRPr/>
              </a:pPr>
              <a:t>09.02.2016</a:t>
            </a:fld>
            <a:endParaRPr lang="nb-NO" alt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4267200" y="6477000"/>
            <a:ext cx="28194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nb-NO"/>
              <a:t>Fordrag et eller annet sted</a:t>
            </a:r>
          </a:p>
        </p:txBody>
      </p:sp>
      <p:sp>
        <p:nvSpPr>
          <p:cNvPr id="8" name="Rectangle 3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534400" y="6477000"/>
            <a:ext cx="3937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BE858-47F7-4DBD-96A2-A31EE224E69A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09D0A-DAD6-41CB-B085-A3F16132DC84}" type="datetime1">
              <a:rPr lang="nb-NO" altLang="nb-NO"/>
              <a:pPr>
                <a:defRPr/>
              </a:pPr>
              <a:t>09.02.2016</a:t>
            </a:fld>
            <a:endParaRPr lang="nb-NO" altLang="nb-NO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nb-NO"/>
              <a:t>Fordrag et eller annet sted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E1C04-4CD2-40F9-9479-0AB134512A72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819900" y="762000"/>
            <a:ext cx="2095500" cy="56388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533400" y="762000"/>
            <a:ext cx="6134100" cy="56388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EA7F9-DE7C-43D7-A814-BAE82C1D9655}" type="datetime1">
              <a:rPr lang="nb-NO" altLang="nb-NO"/>
              <a:pPr>
                <a:defRPr/>
              </a:pPr>
              <a:t>09.02.2016</a:t>
            </a:fld>
            <a:endParaRPr lang="nb-NO" altLang="nb-NO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nb-NO"/>
              <a:t>Fordrag et eller annet sted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2C5C2-362B-4467-A411-03DD29CDAA1F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382000" cy="8382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33400" y="1752600"/>
            <a:ext cx="4114800" cy="46482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800600" y="1752600"/>
            <a:ext cx="4114800" cy="46482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80266-8918-4C37-B39B-450D919DF667}" type="datetime1">
              <a:rPr lang="nb-NO" altLang="nb-NO"/>
              <a:pPr>
                <a:defRPr/>
              </a:pPr>
              <a:t>09.02.2016</a:t>
            </a:fld>
            <a:endParaRPr lang="nb-NO" altLang="nb-NO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nb-NO"/>
              <a:t>Fordrag et eller annet sted</a:t>
            </a: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0E05C-DC89-460D-A1F6-357F852A79B6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F59FB-4A0B-44C9-8306-1C53447144D2}" type="datetime1">
              <a:rPr lang="nb-NO" altLang="nb-NO"/>
              <a:pPr>
                <a:defRPr/>
              </a:pPr>
              <a:t>09.02.2016</a:t>
            </a:fld>
            <a:endParaRPr lang="nb-NO" altLang="nb-NO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nb-NO"/>
              <a:t>Fordrag et eller annet sted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2E4F5-4D43-45F0-B8F7-0BD101B83B15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3F893-147D-4145-8E85-B832B7891C40}" type="datetime1">
              <a:rPr lang="nb-NO" altLang="nb-NO"/>
              <a:pPr>
                <a:defRPr/>
              </a:pPr>
              <a:t>09.02.2016</a:t>
            </a:fld>
            <a:endParaRPr lang="nb-NO" altLang="nb-NO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nb-NO"/>
              <a:t>Fordrag et eller annet sted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BFB3C-74C5-45C2-8EAB-1B2DEA11100F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33400" y="17526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4EAFF-1FDE-4318-8F33-A4B570B711A2}" type="datetime1">
              <a:rPr lang="nb-NO" altLang="nb-NO"/>
              <a:pPr>
                <a:defRPr/>
              </a:pPr>
              <a:t>09.02.2016</a:t>
            </a:fld>
            <a:endParaRPr lang="nb-NO" altLang="nb-NO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nb-NO"/>
              <a:t>Fordrag et eller annet sted</a:t>
            </a: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92185-162B-4CDD-8E29-01295881A6D6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F4435-8490-46E9-8443-8D2A0F605F16}" type="datetime1">
              <a:rPr lang="nb-NO" altLang="nb-NO"/>
              <a:pPr>
                <a:defRPr/>
              </a:pPr>
              <a:t>09.02.2016</a:t>
            </a:fld>
            <a:endParaRPr lang="nb-NO" altLang="nb-NO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nb-NO"/>
              <a:t>Fordrag et eller annet sted</a:t>
            </a:r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2FA26-37B7-44D0-AA6C-54EC12BAC159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060D3-6D8B-4CA2-8D28-3BA3876C63F7}" type="datetime1">
              <a:rPr lang="nb-NO" altLang="nb-NO"/>
              <a:pPr>
                <a:defRPr/>
              </a:pPr>
              <a:t>09.02.2016</a:t>
            </a:fld>
            <a:endParaRPr lang="nb-NO" altLang="nb-NO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nb-NO"/>
              <a:t>Fordrag et eller annet sted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DDC5D-E91D-444B-B375-CD2E3834A2C8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F1DBC-E0AA-41D3-8C71-4842E8B176D8}" type="datetime1">
              <a:rPr lang="nb-NO" altLang="nb-NO"/>
              <a:pPr>
                <a:defRPr/>
              </a:pPr>
              <a:t>09.02.2016</a:t>
            </a:fld>
            <a:endParaRPr lang="nb-NO" altLang="nb-NO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nb-NO"/>
              <a:t>Fordrag et eller annet sted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43061-4C8D-4C13-B44D-5F36F8B6EBF7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CA027-1A75-4C14-B4AD-BAAB57DDA04F}" type="datetime1">
              <a:rPr lang="nb-NO" altLang="nb-NO"/>
              <a:pPr>
                <a:defRPr/>
              </a:pPr>
              <a:t>09.02.2016</a:t>
            </a:fld>
            <a:endParaRPr lang="nb-NO" altLang="nb-NO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nb-NO"/>
              <a:t>Fordrag et eller annet sted</a:t>
            </a: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22A7A-9E30-49A0-AA90-1F9C879CF99D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A63E5-8BAE-439B-A302-4AA96F8C85E9}" type="datetime1">
              <a:rPr lang="nb-NO" altLang="nb-NO"/>
              <a:pPr>
                <a:defRPr/>
              </a:pPr>
              <a:t>09.02.2016</a:t>
            </a:fld>
            <a:endParaRPr lang="nb-NO" altLang="nb-NO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nb-NO"/>
              <a:t>Fordrag et eller annet sted</a:t>
            </a:r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905D8-EF41-4B68-B6B3-44E54379AEBE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762000"/>
            <a:ext cx="8382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tittelstilen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752600"/>
            <a:ext cx="8382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tekststilene i delmalen</a:t>
            </a:r>
          </a:p>
          <a:p>
            <a:pPr lvl="1"/>
            <a:r>
              <a:rPr lang="nb-NO" altLang="nb-NO" smtClean="0"/>
              <a:t>Andre nivå</a:t>
            </a:r>
          </a:p>
          <a:p>
            <a:pPr lvl="2"/>
            <a:r>
              <a:rPr lang="nb-NO" altLang="nb-NO" smtClean="0"/>
              <a:t>Tredje nivå</a:t>
            </a:r>
          </a:p>
          <a:p>
            <a:pPr lvl="3"/>
            <a:r>
              <a:rPr lang="nb-NO" altLang="nb-NO" smtClean="0"/>
              <a:t>Fjerde nivå</a:t>
            </a:r>
          </a:p>
        </p:txBody>
      </p:sp>
      <p:sp>
        <p:nvSpPr>
          <p:cNvPr id="4302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15200" y="6516688"/>
            <a:ext cx="990600" cy="228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000"/>
            </a:lvl1pPr>
          </a:lstStyle>
          <a:p>
            <a:pPr>
              <a:defRPr/>
            </a:pPr>
            <a:fld id="{53684DA2-AFF8-4D8F-8A51-9804834FB3F3}" type="datetime1">
              <a:rPr lang="nb-NO" altLang="nb-NO"/>
              <a:pPr>
                <a:defRPr/>
              </a:pPr>
              <a:t>09.02.2016</a:t>
            </a:fld>
            <a:endParaRPr lang="nb-NO" altLang="nb-NO"/>
          </a:p>
        </p:txBody>
      </p:sp>
      <p:sp>
        <p:nvSpPr>
          <p:cNvPr id="4302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29200" y="6516688"/>
            <a:ext cx="2133600" cy="228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000"/>
            </a:lvl1pPr>
          </a:lstStyle>
          <a:p>
            <a:pPr>
              <a:defRPr/>
            </a:pPr>
            <a:r>
              <a:rPr lang="nb-NO" altLang="nb-NO"/>
              <a:t>Fordrag et eller annet sted</a:t>
            </a:r>
          </a:p>
        </p:txBody>
      </p:sp>
      <p:pic>
        <p:nvPicPr>
          <p:cNvPr id="1030" name="Picture 47" descr="Hovedsiden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26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505575"/>
            <a:ext cx="469900" cy="239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 b="1"/>
            </a:lvl1pPr>
          </a:lstStyle>
          <a:p>
            <a:pPr>
              <a:defRPr/>
            </a:pPr>
            <a:fld id="{774537DC-CEA1-4496-B970-5F22FA6C12FB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</a:defRPr>
      </a:lvl9pPr>
    </p:titleStyle>
    <p:bodyStyle>
      <a:lvl1pPr marL="246063" indent="-246063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SzPct val="13000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663575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rgbClr val="000000"/>
          </a:solidFill>
          <a:latin typeface="+mn-lt"/>
        </a:defRPr>
      </a:lvl2pPr>
      <a:lvl3pPr marL="1049338" indent="-195263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Font typeface="Wingdings" pitchFamily="2" charset="2"/>
        <a:buChar char="w"/>
        <a:defRPr>
          <a:solidFill>
            <a:srgbClr val="000000"/>
          </a:solidFill>
          <a:latin typeface="+mn-lt"/>
        </a:defRPr>
      </a:lvl3pPr>
      <a:lvl4pPr marL="1616075" indent="-282575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Char char="–"/>
        <a:defRPr sz="1600">
          <a:solidFill>
            <a:srgbClr val="000000"/>
          </a:solidFill>
          <a:latin typeface="+mn-lt"/>
        </a:defRPr>
      </a:lvl4pPr>
      <a:lvl5pPr marL="21129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70163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3027363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84563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941763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Word_97_-_2003_Document1.doc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1125538"/>
            <a:ext cx="7772400" cy="201543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nb-NO" b="0" dirty="0" smtClean="0"/>
              <a:t/>
            </a:r>
            <a:br>
              <a:rPr lang="nb-NO" b="0" dirty="0" smtClean="0"/>
            </a:br>
            <a:r>
              <a:rPr lang="nb-NO" dirty="0" smtClean="0"/>
              <a:t>Velferdsstatens langsiktige finansieringsproblem</a:t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16386" name="Undertittel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2448271"/>
          </a:xfrm>
        </p:spPr>
        <p:txBody>
          <a:bodyPr/>
          <a:lstStyle/>
          <a:p>
            <a:pPr algn="ctr" eaLnBrk="1" hangingPunct="1"/>
            <a:r>
              <a:rPr lang="nb-NO" dirty="0" smtClean="0"/>
              <a:t>Bærum </a:t>
            </a:r>
            <a:r>
              <a:rPr lang="nb-NO" dirty="0" err="1" smtClean="0"/>
              <a:t>Rotary</a:t>
            </a:r>
            <a:r>
              <a:rPr lang="nb-NO" dirty="0" smtClean="0"/>
              <a:t> 6. februar 2016</a:t>
            </a:r>
          </a:p>
          <a:p>
            <a:pPr algn="ctr" eaLnBrk="1" hangingPunct="1"/>
            <a:endParaRPr lang="nb-NO" dirty="0" smtClean="0"/>
          </a:p>
          <a:p>
            <a:pPr algn="ctr" eaLnBrk="1" hangingPunct="1"/>
            <a:r>
              <a:rPr lang="nb-NO" dirty="0" smtClean="0"/>
              <a:t>Erling Holmøy,</a:t>
            </a:r>
          </a:p>
          <a:p>
            <a:pPr algn="ctr" eaLnBrk="1" hangingPunct="1"/>
            <a:r>
              <a:rPr lang="nb-NO" dirty="0" smtClean="0"/>
              <a:t>Forskningsavdelingen, SSB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382000" cy="578768"/>
          </a:xfrm>
        </p:spPr>
        <p:txBody>
          <a:bodyPr/>
          <a:lstStyle/>
          <a:p>
            <a:pPr algn="ctr"/>
            <a:r>
              <a:rPr lang="nb-NO" dirty="0" smtClean="0"/>
              <a:t>Problem 1: Skattebyrden blir «for» høy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5868144" y="1484784"/>
            <a:ext cx="3047256" cy="4916016"/>
          </a:xfrm>
        </p:spPr>
        <p:txBody>
          <a:bodyPr/>
          <a:lstStyle/>
          <a:p>
            <a:r>
              <a:rPr lang="nb-NO" dirty="0" smtClean="0"/>
              <a:t>Gradvis nedgang i full arbeidstid fra 7,5 t i dag til 6 t i 2058 </a:t>
            </a:r>
          </a:p>
          <a:p>
            <a:r>
              <a:rPr lang="nb-NO" dirty="0" smtClean="0"/>
              <a:t>1 % vekst per år i ressursbruk per bruker av helse- og omsorg (HO)</a:t>
            </a:r>
          </a:p>
          <a:p>
            <a:r>
              <a:rPr lang="nb-NO" dirty="0" smtClean="0"/>
              <a:t>Tar hensyn til pensjonsreformen som senker skattene og øker sysselsettingen</a:t>
            </a:r>
          </a:p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5D27-5F23-4EC1-8631-B974F51691A4}" type="slidenum">
              <a:rPr lang="nb-NO" altLang="nb-NO" smtClean="0"/>
              <a:pPr/>
              <a:t>10</a:t>
            </a:fld>
            <a:endParaRPr lang="nb-NO" altLang="nb-NO"/>
          </a:p>
        </p:txBody>
      </p:sp>
      <p:graphicFrame>
        <p:nvGraphicFramePr>
          <p:cNvPr id="11" name="Diagram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429378"/>
              </p:ext>
            </p:extLst>
          </p:nvPr>
        </p:nvGraphicFramePr>
        <p:xfrm>
          <a:off x="251520" y="1412776"/>
          <a:ext cx="540060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998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3400" y="620688"/>
            <a:ext cx="8382000" cy="576064"/>
          </a:xfrm>
        </p:spPr>
        <p:txBody>
          <a:bodyPr/>
          <a:lstStyle/>
          <a:p>
            <a:r>
              <a:rPr lang="nb-NO" dirty="0" smtClean="0"/>
              <a:t>Problem 1 (skatt) er et fordelingsproblem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968552"/>
          </a:xfrm>
        </p:spPr>
        <p:txBody>
          <a:bodyPr/>
          <a:lstStyle/>
          <a:p>
            <a:r>
              <a:rPr lang="nb-NO" dirty="0" smtClean="0"/>
              <a:t>Eldre og andre yrkespassive skal ha ca. samme velstandsvekst som </a:t>
            </a:r>
            <a:r>
              <a:rPr lang="nb-NO" dirty="0"/>
              <a:t>stadig mer </a:t>
            </a:r>
            <a:r>
              <a:rPr lang="nb-NO" dirty="0" smtClean="0"/>
              <a:t>produktive yrkesaktive</a:t>
            </a:r>
          </a:p>
          <a:p>
            <a:pPr lvl="1"/>
            <a:r>
              <a:rPr lang="nb-NO" dirty="0" smtClean="0"/>
              <a:t>Skattefinansierte pensjoner, stønader og velferdstjenester</a:t>
            </a:r>
          </a:p>
          <a:p>
            <a:endParaRPr lang="nb-NO" dirty="0" smtClean="0"/>
          </a:p>
          <a:p>
            <a:r>
              <a:rPr lang="nb-NO" dirty="0" smtClean="0"/>
              <a:t>Mer og mer må tas fra «unge»/yrkesaktive og gis til «gamle»/ yrkespassive</a:t>
            </a:r>
          </a:p>
          <a:p>
            <a:pPr lvl="1"/>
            <a:r>
              <a:rPr lang="nb-NO" dirty="0" smtClean="0"/>
              <a:t>I stor grad overføring av inntekt fra den enkelte til </a:t>
            </a:r>
            <a:r>
              <a:rPr lang="nb-NO" dirty="0"/>
              <a:t>seg </a:t>
            </a:r>
            <a:r>
              <a:rPr lang="nb-NO" dirty="0" smtClean="0"/>
              <a:t>selv som </a:t>
            </a:r>
            <a:r>
              <a:rPr lang="nb-NO" dirty="0"/>
              <a:t>ikke overlates til den </a:t>
            </a:r>
            <a:r>
              <a:rPr lang="nb-NO" dirty="0" smtClean="0"/>
              <a:t>enkelte</a:t>
            </a:r>
          </a:p>
          <a:p>
            <a:pPr lvl="1"/>
            <a:r>
              <a:rPr lang="nb-NO" dirty="0" smtClean="0"/>
              <a:t>Fra yrkesaktiv til yrkespassiv livsfase</a:t>
            </a:r>
          </a:p>
          <a:p>
            <a:pPr lvl="1"/>
            <a:r>
              <a:rPr lang="nb-NO" dirty="0" smtClean="0"/>
              <a:t>=&gt; I stor grad fra rike til rike</a:t>
            </a:r>
          </a:p>
          <a:p>
            <a:pPr lvl="1"/>
            <a:r>
              <a:rPr lang="nb-NO" dirty="0" smtClean="0"/>
              <a:t>Hvis det skal skje via økte skattesatser, vil trolig velgerne si nei, trass høy betalingsvillighet for formålene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6732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3" y="1772816"/>
            <a:ext cx="8064896" cy="1152128"/>
          </a:xfrm>
        </p:spPr>
        <p:txBody>
          <a:bodyPr/>
          <a:lstStyle/>
          <a:p>
            <a:r>
              <a:rPr lang="nb-NO" altLang="nb-NO" sz="2400" b="0" dirty="0" smtClean="0"/>
              <a:t>Årsverk i helse- og omsorg i 2060, </a:t>
            </a:r>
            <a:br>
              <a:rPr lang="nb-NO" altLang="nb-NO" sz="2400" b="0" dirty="0" smtClean="0"/>
            </a:br>
            <a:r>
              <a:rPr lang="nb-NO" altLang="nb-NO" sz="2400" b="0" dirty="0" smtClean="0"/>
              <a:t>utenom omsorg utført av familie (100 000). </a:t>
            </a:r>
            <a:br>
              <a:rPr lang="nb-NO" altLang="nb-NO" sz="2400" b="0" dirty="0" smtClean="0"/>
            </a:br>
            <a:r>
              <a:rPr lang="nb-NO" altLang="nb-NO" sz="2400" b="0" dirty="0" smtClean="0"/>
              <a:t>2014 = 279 000, 11 % av totale årsverk</a:t>
            </a:r>
          </a:p>
        </p:txBody>
      </p:sp>
      <p:graphicFrame>
        <p:nvGraphicFramePr>
          <p:cNvPr id="68611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6496639"/>
              </p:ext>
            </p:extLst>
          </p:nvPr>
        </p:nvGraphicFramePr>
        <p:xfrm>
          <a:off x="539552" y="2998788"/>
          <a:ext cx="7670006" cy="3238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1" name="Document" r:id="rId4" imgW="6096889" imgH="2618656" progId="Word.Document.8">
                  <p:embed/>
                </p:oleObj>
              </mc:Choice>
              <mc:Fallback>
                <p:oleObj name="Document" r:id="rId4" imgW="6096889" imgH="261865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998788"/>
                        <a:ext cx="7670006" cy="32385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tel 1"/>
          <p:cNvSpPr txBox="1">
            <a:spLocks/>
          </p:cNvSpPr>
          <p:nvPr/>
        </p:nvSpPr>
        <p:spPr bwMode="auto">
          <a:xfrm>
            <a:off x="251520" y="548680"/>
            <a:ext cx="8712968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accent1"/>
                </a:solidFill>
                <a:latin typeface="Arial" charset="0"/>
              </a:defRPr>
            </a:lvl9pPr>
          </a:lstStyle>
          <a:p>
            <a:pPr algn="ctr"/>
            <a:r>
              <a:rPr lang="nb-NO" kern="0" dirty="0" smtClean="0"/>
              <a:t>Problem 2: Vil mange nok velge HO-yrker?</a:t>
            </a:r>
            <a:endParaRPr lang="nb-NO" kern="0" dirty="0"/>
          </a:p>
        </p:txBody>
      </p:sp>
    </p:spTree>
    <p:extLst>
      <p:ext uri="{BB962C8B-B14F-4D97-AF65-F5344CB8AC3E}">
        <p14:creationId xmlns:p14="http://schemas.microsoft.com/office/powerpoint/2010/main" val="28346777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3400" y="620688"/>
            <a:ext cx="8382000" cy="576064"/>
          </a:xfrm>
        </p:spPr>
        <p:txBody>
          <a:bodyPr/>
          <a:lstStyle/>
          <a:p>
            <a:r>
              <a:rPr lang="nb-NO" dirty="0" smtClean="0"/>
              <a:t>All arbeidskraft knapp og «trengs»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23528" y="1340768"/>
            <a:ext cx="8591872" cy="5256584"/>
          </a:xfrm>
        </p:spPr>
        <p:txBody>
          <a:bodyPr/>
          <a:lstStyle/>
          <a:p>
            <a:r>
              <a:rPr lang="nb-NO" dirty="0" smtClean="0"/>
              <a:t>Økt arbeidsinnsats øker nesten alle skattegrunnlag =&gt; reduserer behovet for økte skattesatser og velferdskutt</a:t>
            </a:r>
          </a:p>
          <a:p>
            <a:pPr lvl="1"/>
            <a:r>
              <a:rPr lang="nb-NO" dirty="0" smtClean="0"/>
              <a:t>Men vedtas ikke av politikere!</a:t>
            </a:r>
          </a:p>
          <a:p>
            <a:endParaRPr lang="nb-NO" dirty="0" smtClean="0"/>
          </a:p>
          <a:p>
            <a:r>
              <a:rPr lang="nb-NO" dirty="0" smtClean="0"/>
              <a:t>Hovedgrunn til å ønske mer arbeid: Verdien for </a:t>
            </a:r>
            <a:r>
              <a:rPr lang="nb-NO" dirty="0"/>
              <a:t>samfunnet </a:t>
            </a:r>
            <a:r>
              <a:rPr lang="nb-NO" dirty="0" smtClean="0"/>
              <a:t>er </a:t>
            </a:r>
            <a:r>
              <a:rPr lang="nb-NO" dirty="0"/>
              <a:t>ca. det dobbelte av verdien for den enkelte</a:t>
            </a:r>
          </a:p>
          <a:p>
            <a:pPr lvl="1"/>
            <a:r>
              <a:rPr lang="nb-NO" dirty="0"/>
              <a:t>Skyldes skatter, på lønn, arbeidsgiveravgift, og det man kjøper</a:t>
            </a:r>
          </a:p>
          <a:p>
            <a:pPr lvl="1"/>
            <a:r>
              <a:rPr lang="nb-NO" dirty="0" smtClean="0"/>
              <a:t>Tar hensyn til at mindre fritid er en kostnad </a:t>
            </a:r>
          </a:p>
          <a:p>
            <a:pPr lvl="1"/>
            <a:endParaRPr lang="nb-NO" dirty="0" smtClean="0"/>
          </a:p>
          <a:p>
            <a:r>
              <a:rPr lang="nb-NO" dirty="0" smtClean="0"/>
              <a:t>Pensjonsreformen </a:t>
            </a:r>
            <a:r>
              <a:rPr lang="nb-NO" dirty="0"/>
              <a:t>viktig: Kan alene øke sysselsettingen med </a:t>
            </a:r>
            <a:r>
              <a:rPr lang="nb-NO" dirty="0" smtClean="0"/>
              <a:t>rundt 7 </a:t>
            </a:r>
            <a:r>
              <a:rPr lang="nb-NO" dirty="0"/>
              <a:t>% i </a:t>
            </a:r>
            <a:r>
              <a:rPr lang="nb-NO" dirty="0" smtClean="0"/>
              <a:t>2060</a:t>
            </a:r>
          </a:p>
          <a:p>
            <a:pPr lvl="1"/>
            <a:r>
              <a:rPr lang="nb-NO" dirty="0" smtClean="0"/>
              <a:t>Forutsetter bl.a. at aldersgrenser ikke får stor betydning</a:t>
            </a: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AC25-845E-4215-87FB-50E83B9165DC}" type="slidenum">
              <a:rPr lang="nb-NO" altLang="nb-NO" smtClean="0"/>
              <a:pPr/>
              <a:t>13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421331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591872" cy="648072"/>
          </a:xfrm>
        </p:spPr>
        <p:txBody>
          <a:bodyPr/>
          <a:lstStyle/>
          <a:p>
            <a:r>
              <a:rPr lang="nb-NO" dirty="0" smtClean="0"/>
              <a:t>Finansiering av velferdsstaten fremover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95536" y="1340768"/>
            <a:ext cx="8519864" cy="5112568"/>
          </a:xfrm>
        </p:spPr>
        <p:txBody>
          <a:bodyPr/>
          <a:lstStyle/>
          <a:p>
            <a:r>
              <a:rPr lang="nb-NO" dirty="0" smtClean="0"/>
              <a:t>Skattefinansiering kan blokkere det de fleste vil ha</a:t>
            </a:r>
          </a:p>
          <a:p>
            <a:pPr lvl="1"/>
            <a:r>
              <a:rPr lang="nb-NO" dirty="0" smtClean="0"/>
              <a:t>At vekst tas ut som økning i både forbruk og fritid</a:t>
            </a:r>
          </a:p>
          <a:p>
            <a:pPr lvl="1"/>
            <a:r>
              <a:rPr lang="nb-NO" dirty="0" smtClean="0"/>
              <a:t>Relativt lik levestandard mellom yrkesaktive og eldre, </a:t>
            </a:r>
          </a:p>
          <a:p>
            <a:pPr lvl="1"/>
            <a:r>
              <a:rPr lang="nb-NO" dirty="0" smtClean="0"/>
              <a:t>= Jevn utvikling i levestandard gjennom livet</a:t>
            </a:r>
          </a:p>
          <a:p>
            <a:pPr lvl="1"/>
            <a:r>
              <a:rPr lang="nb-NO" dirty="0" smtClean="0"/>
              <a:t>Krever sparing/forsikring som markedet ikke vil levere godt nok</a:t>
            </a:r>
          </a:p>
          <a:p>
            <a:endParaRPr lang="nb-NO" dirty="0" smtClean="0"/>
          </a:p>
          <a:p>
            <a:r>
              <a:rPr lang="nb-NO" dirty="0" smtClean="0"/>
              <a:t>Et alternativ: Øremerkede obligatoriske «skatter»/sparing til utgifter de fleste vil forsikre seg mot</a:t>
            </a:r>
          </a:p>
          <a:p>
            <a:pPr lvl="1"/>
            <a:r>
              <a:rPr lang="nb-NO" dirty="0" smtClean="0"/>
              <a:t>Pensjon, helseforsikring, … </a:t>
            </a:r>
          </a:p>
          <a:p>
            <a:pPr lvl="1"/>
            <a:r>
              <a:rPr lang="nb-NO" dirty="0" smtClean="0"/>
              <a:t>Separeres fra det øvrige statsbudsjettet</a:t>
            </a:r>
          </a:p>
          <a:p>
            <a:pPr lvl="1"/>
            <a:r>
              <a:rPr lang="nb-NO" dirty="0" smtClean="0"/>
              <a:t>Synliggjøring av at velferd koster kan dempe etterspørselen</a:t>
            </a:r>
            <a:endParaRPr lang="nb-NO" dirty="0"/>
          </a:p>
          <a:p>
            <a:pPr lvl="1"/>
            <a:r>
              <a:rPr lang="nb-NO" dirty="0" smtClean="0"/>
              <a:t>Skatteviljen og arbeidstilbudet vil trolig øke</a:t>
            </a:r>
          </a:p>
          <a:p>
            <a:pPr lvl="1"/>
            <a:r>
              <a:rPr lang="nb-NO" dirty="0" smtClean="0"/>
              <a:t>Vanlig i mange land</a:t>
            </a:r>
          </a:p>
          <a:p>
            <a:pPr marL="436562" lvl="1" indent="0">
              <a:buNone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AC25-845E-4215-87FB-50E83B9165DC}" type="slidenum">
              <a:rPr lang="nb-NO" altLang="nb-NO" smtClean="0"/>
              <a:pPr/>
              <a:t>14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87197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tel 1"/>
          <p:cNvSpPr>
            <a:spLocks noGrp="1"/>
          </p:cNvSpPr>
          <p:nvPr>
            <p:ph type="title"/>
          </p:nvPr>
        </p:nvSpPr>
        <p:spPr>
          <a:xfrm>
            <a:off x="533400" y="620688"/>
            <a:ext cx="8382000" cy="576064"/>
          </a:xfrm>
        </p:spPr>
        <p:txBody>
          <a:bodyPr/>
          <a:lstStyle/>
          <a:p>
            <a:pPr eaLnBrk="1" hangingPunct="1"/>
            <a:r>
              <a:rPr lang="nb-NO" dirty="0" smtClean="0"/>
              <a:t>Oppsummering: Problemet fremover</a:t>
            </a:r>
            <a:r>
              <a:rPr lang="nb-NO" dirty="0"/>
              <a:t/>
            </a:r>
            <a:br>
              <a:rPr lang="nb-NO" dirty="0"/>
            </a:br>
            <a:endParaRPr lang="nb-NO" dirty="0" smtClean="0"/>
          </a:p>
        </p:txBody>
      </p:sp>
      <p:sp>
        <p:nvSpPr>
          <p:cNvPr id="26626" name="Plassholder for innhold 2"/>
          <p:cNvSpPr>
            <a:spLocks noGrp="1"/>
          </p:cNvSpPr>
          <p:nvPr>
            <p:ph idx="1"/>
          </p:nvPr>
        </p:nvSpPr>
        <p:spPr>
          <a:xfrm>
            <a:off x="251520" y="1268760"/>
            <a:ext cx="8663880" cy="5256584"/>
          </a:xfrm>
        </p:spPr>
        <p:txBody>
          <a:bodyPr/>
          <a:lstStyle/>
          <a:p>
            <a:pPr eaLnBrk="1" hangingPunct="1"/>
            <a:r>
              <a:rPr lang="nb-NO" dirty="0" smtClean="0"/>
              <a:t>Problemet er ikke vekst i </a:t>
            </a:r>
            <a:r>
              <a:rPr lang="nb-NO" b="1" i="1" dirty="0" smtClean="0"/>
              <a:t>gjennomsnittlig</a:t>
            </a:r>
            <a:r>
              <a:rPr lang="nb-NO" dirty="0" smtClean="0"/>
              <a:t> levestandard</a:t>
            </a:r>
          </a:p>
          <a:p>
            <a:pPr eaLnBrk="1" hangingPunct="1"/>
            <a:r>
              <a:rPr lang="nb-NO" b="1" i="1" dirty="0" smtClean="0"/>
              <a:t>Problemet (1) er </a:t>
            </a:r>
            <a:r>
              <a:rPr lang="nb-NO" b="1" i="1" dirty="0"/>
              <a:t>stadig mer omfordeling </a:t>
            </a:r>
            <a:r>
              <a:rPr lang="nb-NO" dirty="0"/>
              <a:t>fra </a:t>
            </a:r>
            <a:r>
              <a:rPr lang="nb-NO" dirty="0" smtClean="0"/>
              <a:t>mer og mer produktive </a:t>
            </a:r>
            <a:r>
              <a:rPr lang="nb-NO" dirty="0"/>
              <a:t>yrkesaktive til yrkespassive</a:t>
            </a:r>
          </a:p>
          <a:p>
            <a:pPr lvl="1" eaLnBrk="1" hangingPunct="1"/>
            <a:r>
              <a:rPr lang="nb-NO" dirty="0" smtClean="0"/>
              <a:t>Gitt fortsatt likhet via skattefinansierte trygder, stønader og subsidierte velferdstjenester</a:t>
            </a:r>
          </a:p>
          <a:p>
            <a:pPr lvl="1" eaLnBrk="1" hangingPunct="1"/>
            <a:r>
              <a:rPr lang="nb-NO" dirty="0" smtClean="0"/>
              <a:t>Omfordeling via økte skattesatser: De blir så høye at velgerne vil si </a:t>
            </a:r>
            <a:r>
              <a:rPr lang="nb-NO" dirty="0"/>
              <a:t>nei</a:t>
            </a:r>
          </a:p>
          <a:p>
            <a:pPr eaLnBrk="1" hangingPunct="1"/>
            <a:r>
              <a:rPr lang="nb-NO" dirty="0" smtClean="0"/>
              <a:t>Er økt arbeidsinnsats et alternativ?</a:t>
            </a:r>
          </a:p>
          <a:p>
            <a:pPr lvl="1" eaLnBrk="1" hangingPunct="1"/>
            <a:r>
              <a:rPr lang="nb-NO" dirty="0" smtClean="0"/>
              <a:t>Ja. Men selvvalgt, og de fleste vil jobbe mindre</a:t>
            </a:r>
          </a:p>
          <a:p>
            <a:pPr lvl="1" eaLnBrk="1" hangingPunct="1"/>
            <a:r>
              <a:rPr lang="nb-NO" dirty="0" smtClean="0"/>
              <a:t>God grunn til å </a:t>
            </a:r>
            <a:r>
              <a:rPr lang="nb-NO" i="1" dirty="0" smtClean="0"/>
              <a:t>ønske</a:t>
            </a:r>
            <a:r>
              <a:rPr lang="nb-NO" dirty="0" smtClean="0"/>
              <a:t> at folk jobber mer enn de selv vil</a:t>
            </a:r>
          </a:p>
          <a:p>
            <a:pPr lvl="1" eaLnBrk="1" hangingPunct="1"/>
            <a:r>
              <a:rPr lang="nb-NO" dirty="0" smtClean="0"/>
              <a:t>Pensjonsreformen viktig skritt</a:t>
            </a:r>
          </a:p>
          <a:p>
            <a:pPr eaLnBrk="1" hangingPunct="1"/>
            <a:r>
              <a:rPr lang="nb-NO" dirty="0" smtClean="0"/>
              <a:t>Bedre alternativ: Fra generelle skatter til betalinger øremerket velferdsgoder som «alle» vil ha</a:t>
            </a:r>
          </a:p>
          <a:p>
            <a:pPr eaLnBrk="1" hangingPunct="1"/>
            <a:r>
              <a:rPr lang="nb-NO" b="1" dirty="0" smtClean="0"/>
              <a:t>Dessuten problem (2) å øke HO-innsatsen nok</a:t>
            </a:r>
          </a:p>
          <a:p>
            <a:pPr eaLnBrk="1" hangingPunct="1"/>
            <a:endParaRPr lang="nb-NO" dirty="0" smtClean="0"/>
          </a:p>
          <a:p>
            <a:pPr eaLnBrk="1" hangingPunct="1"/>
            <a:endParaRPr lang="nb-NO" dirty="0" smtClean="0"/>
          </a:p>
          <a:p>
            <a:pPr eaLnBrk="1" hangingPunct="1"/>
            <a:endParaRPr lang="nb-NO" dirty="0" smtClean="0"/>
          </a:p>
        </p:txBody>
      </p:sp>
      <p:sp>
        <p:nvSpPr>
          <p:cNvPr id="26627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9510F9B-2CCD-47AE-B18D-7014657EB9FC}" type="slidenum">
              <a:rPr lang="nb-NO" altLang="nb-NO" smtClean="0"/>
              <a:pPr/>
              <a:t>15</a:t>
            </a:fld>
            <a:endParaRPr lang="nb-NO" altLang="nb-NO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539552" y="4509120"/>
            <a:ext cx="8064896" cy="2016224"/>
          </a:xfrm>
        </p:spPr>
        <p:txBody>
          <a:bodyPr/>
          <a:lstStyle/>
          <a:p>
            <a:r>
              <a:rPr lang="nb-NO" dirty="0" smtClean="0"/>
              <a:t>Fall i «yrkesaktive» per «pensjonist» </a:t>
            </a:r>
          </a:p>
          <a:p>
            <a:pPr lvl="1"/>
            <a:r>
              <a:rPr lang="nb-NO" sz="1800" dirty="0" smtClean="0"/>
              <a:t>1950 - 1990: fra 7,5 til 4,1</a:t>
            </a:r>
          </a:p>
          <a:p>
            <a:pPr lvl="1"/>
            <a:r>
              <a:rPr lang="nb-NO" sz="1800" dirty="0" smtClean="0"/>
              <a:t>2014 - 2060: </a:t>
            </a:r>
            <a:r>
              <a:rPr lang="nb-NO" sz="1800" dirty="0"/>
              <a:t>Fra 4,5 </a:t>
            </a:r>
            <a:r>
              <a:rPr lang="nb-NO" sz="1800" dirty="0" smtClean="0"/>
              <a:t>til </a:t>
            </a:r>
            <a:r>
              <a:rPr lang="nb-NO" sz="1800" dirty="0"/>
              <a:t>2,5 </a:t>
            </a:r>
            <a:endParaRPr lang="nb-NO" sz="1800" dirty="0" smtClean="0"/>
          </a:p>
          <a:p>
            <a:r>
              <a:rPr lang="nb-NO" dirty="0" smtClean="0"/>
              <a:t>Aldring normalt, </a:t>
            </a:r>
            <a:r>
              <a:rPr lang="nb-NO" dirty="0"/>
              <a:t>men fremtidige </a:t>
            </a:r>
            <a:r>
              <a:rPr lang="nb-NO" i="1" dirty="0"/>
              <a:t>nivåer</a:t>
            </a:r>
            <a:r>
              <a:rPr lang="nb-NO" dirty="0"/>
              <a:t> er ukjent terreng</a:t>
            </a:r>
          </a:p>
          <a:p>
            <a:r>
              <a:rPr lang="nb-NO" dirty="0" smtClean="0"/>
              <a:t>«Gunstig» </a:t>
            </a:r>
            <a:r>
              <a:rPr lang="nb-NO" dirty="0"/>
              <a:t>demografi siste 25 </a:t>
            </a:r>
            <a:r>
              <a:rPr lang="nb-NO" dirty="0" smtClean="0"/>
              <a:t>år blir en parentes</a:t>
            </a:r>
            <a:endParaRPr lang="nb-NO" dirty="0"/>
          </a:p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7236296" y="6381328"/>
            <a:ext cx="469900" cy="239713"/>
          </a:xfrm>
        </p:spPr>
        <p:txBody>
          <a:bodyPr/>
          <a:lstStyle/>
          <a:p>
            <a:fld id="{20505D27-5F23-4EC1-8631-B974F51691A4}" type="slidenum">
              <a:rPr lang="nb-NO" altLang="nb-NO" smtClean="0"/>
              <a:pPr/>
              <a:t>2</a:t>
            </a:fld>
            <a:endParaRPr lang="nb-NO" altLang="nb-NO"/>
          </a:p>
        </p:txBody>
      </p:sp>
      <p:graphicFrame>
        <p:nvGraphicFramePr>
          <p:cNvPr id="14" name="Plassholder for innhold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79382923"/>
              </p:ext>
            </p:extLst>
          </p:nvPr>
        </p:nvGraphicFramePr>
        <p:xfrm>
          <a:off x="611560" y="620688"/>
          <a:ext cx="799904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751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mtClean="0"/>
              <a:t>Økonomisk vekst tas ut som økt fritid</a:t>
            </a:r>
          </a:p>
        </p:txBody>
      </p:sp>
      <p:sp>
        <p:nvSpPr>
          <p:cNvPr id="20482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A080549-6BE5-4A72-8AF4-FB68BB4BF6DD}" type="slidenum">
              <a:rPr lang="nb-NO" altLang="nb-NO" smtClean="0"/>
              <a:pPr/>
              <a:t>3</a:t>
            </a:fld>
            <a:endParaRPr lang="nb-NO" altLang="nb-NO" smtClean="0"/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557338"/>
            <a:ext cx="6048375" cy="475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6588125" y="1557338"/>
            <a:ext cx="22320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>
              <a:spcBef>
                <a:spcPct val="50000"/>
              </a:spcBef>
              <a:buFontTx/>
              <a:buChar char="•"/>
            </a:pPr>
            <a:r>
              <a:rPr lang="nb-NO" dirty="0"/>
              <a:t>Mange jobber i Norge</a:t>
            </a:r>
          </a:p>
          <a:p>
            <a:pPr marL="177800" indent="-177800">
              <a:spcBef>
                <a:spcPct val="50000"/>
              </a:spcBef>
              <a:buFontTx/>
              <a:buChar char="•"/>
            </a:pPr>
            <a:r>
              <a:rPr lang="nb-NO" dirty="0"/>
              <a:t>Men flere enn 600 000 i yrkesaktiv alder jobber ikke</a:t>
            </a:r>
          </a:p>
          <a:p>
            <a:pPr marL="177800" indent="-177800">
              <a:spcBef>
                <a:spcPct val="50000"/>
              </a:spcBef>
              <a:buFontTx/>
              <a:buChar char="•"/>
            </a:pPr>
            <a:r>
              <a:rPr lang="nb-NO" dirty="0" smtClean="0"/>
              <a:t>Forsørges i stedet av </a:t>
            </a:r>
            <a:r>
              <a:rPr lang="nb-NO" dirty="0"/>
              <a:t>det </a:t>
            </a:r>
            <a:r>
              <a:rPr lang="nb-NO" dirty="0" smtClean="0"/>
              <a:t>offentlige =  andres arbeid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tel 1"/>
          <p:cNvSpPr>
            <a:spLocks noGrp="1"/>
          </p:cNvSpPr>
          <p:nvPr>
            <p:ph type="title"/>
          </p:nvPr>
        </p:nvSpPr>
        <p:spPr>
          <a:xfrm>
            <a:off x="533400" y="549275"/>
            <a:ext cx="8382000" cy="647700"/>
          </a:xfrm>
        </p:spPr>
        <p:txBody>
          <a:bodyPr/>
          <a:lstStyle/>
          <a:p>
            <a:pPr eaLnBrk="1" hangingPunct="1"/>
            <a:r>
              <a:rPr lang="nb-NO" altLang="nb-NO" dirty="0" smtClean="0"/>
              <a:t>Utgiftene til helse og omsorg (HO) vil øke </a:t>
            </a:r>
          </a:p>
        </p:txBody>
      </p:sp>
      <p:sp>
        <p:nvSpPr>
          <p:cNvPr id="21506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95288" y="1412875"/>
            <a:ext cx="8424862" cy="4987925"/>
          </a:xfrm>
        </p:spPr>
        <p:txBody>
          <a:bodyPr/>
          <a:lstStyle/>
          <a:p>
            <a:pPr marL="381000" indent="-381000" eaLnBrk="1" hangingPunct="1">
              <a:spcBef>
                <a:spcPct val="50000"/>
              </a:spcBef>
              <a:buFontTx/>
              <a:buAutoNum type="arabicPeriod"/>
            </a:pPr>
            <a:r>
              <a:rPr lang="nb-NO" altLang="nb-NO" sz="2000" dirty="0" smtClean="0"/>
              <a:t>Flere eldre, brukere og velgere</a:t>
            </a:r>
          </a:p>
          <a:p>
            <a:pPr marL="381000" indent="-381000" eaLnBrk="1" hangingPunct="1">
              <a:spcBef>
                <a:spcPct val="50000"/>
              </a:spcBef>
              <a:buFontTx/>
              <a:buAutoNum type="arabicPeriod"/>
            </a:pPr>
            <a:r>
              <a:rPr lang="nb-NO" altLang="nb-NO" sz="2000" dirty="0" smtClean="0"/>
              <a:t>De eldre blir friskere, men forblir tunge HO-brukere</a:t>
            </a:r>
          </a:p>
          <a:p>
            <a:pPr marL="381000" indent="-381000" eaLnBrk="1" hangingPunct="1">
              <a:spcBef>
                <a:spcPct val="50000"/>
              </a:spcBef>
              <a:buFontTx/>
              <a:buAutoNum type="arabicPeriod"/>
            </a:pPr>
            <a:r>
              <a:rPr lang="nb-NO" altLang="nb-NO" sz="2000" dirty="0" smtClean="0"/>
              <a:t>Økt levestandard vil skjerpe krav til helsetjenester</a:t>
            </a:r>
          </a:p>
          <a:p>
            <a:pPr marL="381000" indent="-381000" eaLnBrk="1" hangingPunct="1">
              <a:spcBef>
                <a:spcPct val="50000"/>
              </a:spcBef>
              <a:buFontTx/>
              <a:buAutoNum type="arabicPeriod"/>
            </a:pPr>
            <a:r>
              <a:rPr lang="nb-NO" altLang="nb-NO" sz="2000" dirty="0" smtClean="0"/>
              <a:t>Teknologisk utvikling kan gi flere dyre helsetjenester</a:t>
            </a:r>
          </a:p>
          <a:p>
            <a:pPr marL="381000" indent="-381000" eaLnBrk="1" hangingPunct="1">
              <a:spcBef>
                <a:spcPct val="50000"/>
              </a:spcBef>
              <a:buFontTx/>
              <a:buAutoNum type="arabicPeriod"/>
            </a:pPr>
            <a:r>
              <a:rPr lang="nb-NO" altLang="nb-NO" sz="2000" dirty="0" smtClean="0"/>
              <a:t>Prisen på omsorg øke mer enn andre priser</a:t>
            </a:r>
          </a:p>
          <a:p>
            <a:pPr marL="381000" indent="-381000" eaLnBrk="1" hangingPunct="1">
              <a:spcBef>
                <a:spcPct val="50000"/>
              </a:spcBef>
              <a:buFontTx/>
              <a:buAutoNum type="arabicPeriod"/>
            </a:pPr>
            <a:r>
              <a:rPr lang="nb-NO" altLang="nb-NO" sz="2000" dirty="0" smtClean="0"/>
              <a:t>Relativ lønn i HO må kanskje opp </a:t>
            </a:r>
          </a:p>
          <a:p>
            <a:pPr marL="381000" indent="-381000" eaLnBrk="1" hangingPunct="1">
              <a:spcBef>
                <a:spcPct val="50000"/>
              </a:spcBef>
              <a:buFontTx/>
              <a:buAutoNum type="arabicPeriod"/>
            </a:pPr>
            <a:r>
              <a:rPr lang="nb-NO" altLang="nb-NO" sz="2000" dirty="0" smtClean="0"/>
              <a:t>Prismekanismen begrenser ikke etterspørselen </a:t>
            </a:r>
          </a:p>
          <a:p>
            <a:pPr marL="381000" indent="-381000" eaLnBrk="1" hangingPunct="1">
              <a:spcBef>
                <a:spcPct val="50000"/>
              </a:spcBef>
              <a:buFontTx/>
              <a:buAutoNum type="arabicPeriod"/>
            </a:pPr>
            <a:r>
              <a:rPr lang="nb-NO" altLang="nb-NO" sz="2000" dirty="0" smtClean="0"/>
              <a:t>Familieomsorgen kan falle</a:t>
            </a:r>
          </a:p>
          <a:p>
            <a:pPr marL="381000" indent="-381000" eaLnBrk="1" hangingPunct="1">
              <a:spcBef>
                <a:spcPct val="50000"/>
              </a:spcBef>
              <a:buFontTx/>
              <a:buAutoNum type="arabicPeriod"/>
            </a:pPr>
            <a:r>
              <a:rPr lang="nb-NO" altLang="nb-NO" sz="2000" dirty="0" smtClean="0"/>
              <a:t>1997-2012: HO-volum per innbygger opp 2 % per år. Rom for vekst til 2025. Vanskelig å reversere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Tittel 5"/>
          <p:cNvSpPr>
            <a:spLocks noGrp="1"/>
          </p:cNvSpPr>
          <p:nvPr>
            <p:ph type="title"/>
          </p:nvPr>
        </p:nvSpPr>
        <p:spPr>
          <a:xfrm>
            <a:off x="539750" y="620713"/>
            <a:ext cx="8382000" cy="504825"/>
          </a:xfrm>
        </p:spPr>
        <p:txBody>
          <a:bodyPr/>
          <a:lstStyle/>
          <a:p>
            <a:pPr eaLnBrk="1" hangingPunct="1"/>
            <a:r>
              <a:rPr lang="nb-NO" altLang="nb-NO" smtClean="0"/>
              <a:t>Volumutvikling for HO-forbruk i Norge</a:t>
            </a:r>
            <a:endParaRPr lang="nb-NO" altLang="nb-NO" sz="2400" smtClean="0"/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323850" y="5373688"/>
            <a:ext cx="86423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6213" indent="-176213" eaLnBrk="0" hangingPunct="0">
              <a:buFontTx/>
              <a:buChar char="•"/>
            </a:pPr>
            <a:r>
              <a:rPr lang="nb-NO" altLang="nb-NO" sz="2000">
                <a:solidFill>
                  <a:schemeClr val="tx1"/>
                </a:solidFill>
              </a:rPr>
              <a:t>Husk gunstig demografi siste 25 år! </a:t>
            </a:r>
          </a:p>
          <a:p>
            <a:pPr marL="176213" indent="-176213" eaLnBrk="0" hangingPunct="0">
              <a:buFontTx/>
              <a:buChar char="•"/>
            </a:pPr>
            <a:r>
              <a:rPr lang="nb-NO" altLang="nb-NO" sz="2000">
                <a:solidFill>
                  <a:schemeClr val="tx1"/>
                </a:solidFill>
              </a:rPr>
              <a:t>Ingen kvalitetsjustering</a:t>
            </a:r>
          </a:p>
          <a:p>
            <a:pPr marL="176213" indent="-176213" eaLnBrk="0" hangingPunct="0">
              <a:buFontTx/>
              <a:buChar char="•"/>
            </a:pPr>
            <a:r>
              <a:rPr lang="nb-NO" altLang="nb-NO" sz="2000">
                <a:solidFill>
                  <a:schemeClr val="tx1"/>
                </a:solidFill>
              </a:rPr>
              <a:t>Tall per innbygger kan si lite om tall per bruker (innvandring)</a:t>
            </a:r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446088" y="1392238"/>
          <a:ext cx="8323262" cy="371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1" r:id="rId4" imgW="8327858" imgH="3718882" progId="Excel.Chart.8">
                  <p:embed/>
                </p:oleObj>
              </mc:Choice>
              <mc:Fallback>
                <p:oleObj r:id="rId4" imgW="8327858" imgH="3718882" progId="Excel.Char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088" y="1392238"/>
                        <a:ext cx="8323262" cy="3714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765175"/>
            <a:ext cx="8461375" cy="935038"/>
          </a:xfrm>
        </p:spPr>
        <p:txBody>
          <a:bodyPr/>
          <a:lstStyle/>
          <a:p>
            <a:pPr eaLnBrk="1" hangingPunct="1"/>
            <a:r>
              <a:rPr lang="nb-NO" altLang="nb-NO" smtClean="0"/>
              <a:t>Ressurser til HO. Euro per innbygger</a:t>
            </a:r>
            <a:r>
              <a:rPr lang="nb-NO" altLang="nb-NO" b="0" smtClean="0"/>
              <a:t> (Berstad, 2012)</a:t>
            </a:r>
          </a:p>
        </p:txBody>
      </p:sp>
      <p:graphicFrame>
        <p:nvGraphicFramePr>
          <p:cNvPr id="31748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374650" y="1966913"/>
          <a:ext cx="5946775" cy="3932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2" r:id="rId3" imgW="5950212" imgH="3932261" progId="Excel.Chart.8">
                  <p:embed/>
                </p:oleObj>
              </mc:Choice>
              <mc:Fallback>
                <p:oleObj r:id="rId3" imgW="5950212" imgH="3932261" progId="Excel.Chart.8">
                  <p:embed/>
                  <p:pic>
                    <p:nvPicPr>
                      <p:cNvPr id="0" name="Picture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" y="1966913"/>
                        <a:ext cx="5946775" cy="3932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0" name="Line 4"/>
          <p:cNvSpPr>
            <a:spLocks noChangeShapeType="1"/>
          </p:cNvSpPr>
          <p:nvPr/>
        </p:nvSpPr>
        <p:spPr bwMode="auto">
          <a:xfrm>
            <a:off x="4067175" y="227647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nb-NO"/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3635375" y="1989138"/>
            <a:ext cx="863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nb-NO" altLang="nb-NO" sz="1800">
                <a:solidFill>
                  <a:schemeClr val="tx1"/>
                </a:solidFill>
              </a:rPr>
              <a:t>Norge</a:t>
            </a:r>
          </a:p>
        </p:txBody>
      </p:sp>
      <p:sp>
        <p:nvSpPr>
          <p:cNvPr id="31752" name="Text Box 6"/>
          <p:cNvSpPr txBox="1">
            <a:spLocks noChangeArrowheads="1"/>
          </p:cNvSpPr>
          <p:nvPr/>
        </p:nvSpPr>
        <p:spPr bwMode="auto">
          <a:xfrm>
            <a:off x="6516688" y="2420938"/>
            <a:ext cx="2447925" cy="242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50000"/>
              </a:spcBef>
              <a:buFontTx/>
              <a:buAutoNum type="arabicPeriod"/>
            </a:pPr>
            <a:r>
              <a:rPr lang="nb-NO" altLang="nb-NO" sz="1800">
                <a:solidFill>
                  <a:schemeClr val="tx1"/>
                </a:solidFill>
              </a:rPr>
              <a:t>PPP-Helse: Arbeid og andre ressurser på helse</a:t>
            </a:r>
          </a:p>
          <a:p>
            <a:pPr marL="342900" indent="-342900" eaLnBrk="0" hangingPunct="0">
              <a:spcBef>
                <a:spcPct val="50000"/>
              </a:spcBef>
              <a:buFontTx/>
              <a:buAutoNum type="arabicPeriod"/>
            </a:pPr>
            <a:r>
              <a:rPr lang="nb-NO" altLang="nb-NO" sz="1800">
                <a:solidFill>
                  <a:schemeClr val="tx1"/>
                </a:solidFill>
              </a:rPr>
              <a:t>PPP-BNP: Tap av annen produksjon som følge av ressursbruk på helse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tel 1"/>
          <p:cNvSpPr>
            <a:spLocks noGrp="1"/>
          </p:cNvSpPr>
          <p:nvPr>
            <p:ph type="title"/>
          </p:nvPr>
        </p:nvSpPr>
        <p:spPr>
          <a:xfrm>
            <a:off x="533400" y="620688"/>
            <a:ext cx="8382000" cy="1008112"/>
          </a:xfrm>
        </p:spPr>
        <p:txBody>
          <a:bodyPr/>
          <a:lstStyle/>
          <a:p>
            <a:r>
              <a:rPr lang="nb-NO" b="0" dirty="0" smtClean="0"/>
              <a:t>Utvikling, gitt 2 % produktivitetsvekst og dagens offentlige velferd</a:t>
            </a:r>
          </a:p>
        </p:txBody>
      </p:sp>
      <p:sp>
        <p:nvSpPr>
          <p:cNvPr id="21506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788024" y="1844824"/>
            <a:ext cx="4127376" cy="4752826"/>
          </a:xfrm>
        </p:spPr>
        <p:txBody>
          <a:bodyPr/>
          <a:lstStyle/>
          <a:p>
            <a:r>
              <a:rPr lang="nb-NO" sz="2000" dirty="0" smtClean="0"/>
              <a:t>Modellberegninger</a:t>
            </a:r>
          </a:p>
          <a:p>
            <a:r>
              <a:rPr lang="nb-NO" sz="2000" dirty="0" smtClean="0"/>
              <a:t>Produktivitetsvekst per år: 2 % i privat sektor, 0,5 % i offentlig sektor</a:t>
            </a:r>
          </a:p>
          <a:p>
            <a:r>
              <a:rPr lang="nb-NO" sz="2000" dirty="0" smtClean="0"/>
              <a:t>Full sysselsetting</a:t>
            </a:r>
          </a:p>
          <a:p>
            <a:pPr lvl="1"/>
            <a:r>
              <a:rPr lang="nb-NO" sz="1800" dirty="0" smtClean="0"/>
              <a:t>Dagens arbeidstilbud, gitt alder/kjønn</a:t>
            </a:r>
          </a:p>
          <a:p>
            <a:pPr lvl="1"/>
            <a:r>
              <a:rPr lang="nb-NO" sz="1800" dirty="0" smtClean="0"/>
              <a:t>Pluss økning pga. pensjonsreform</a:t>
            </a:r>
          </a:p>
          <a:p>
            <a:r>
              <a:rPr lang="nb-NO" sz="2000" dirty="0" smtClean="0"/>
              <a:t>Balanse i utenriksøkonomien</a:t>
            </a:r>
          </a:p>
          <a:p>
            <a:r>
              <a:rPr lang="nb-NO" sz="2000" dirty="0" smtClean="0"/>
              <a:t>Handlingsregelen holdes</a:t>
            </a:r>
          </a:p>
          <a:p>
            <a:pPr lvl="1"/>
            <a:r>
              <a:rPr lang="nb-NO" sz="1800" dirty="0" smtClean="0"/>
              <a:t>Beregner nødvendig skatteøkning</a:t>
            </a:r>
          </a:p>
          <a:p>
            <a:r>
              <a:rPr lang="nb-NO" sz="2000" dirty="0" smtClean="0"/>
              <a:t>Uendret bruk av og standard på offentlige tjenester, gitt alder/kjønn</a:t>
            </a:r>
          </a:p>
        </p:txBody>
      </p:sp>
      <p:pic>
        <p:nvPicPr>
          <p:cNvPr id="2150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0824" y="1844824"/>
            <a:ext cx="4393183" cy="4679801"/>
          </a:xfrm>
        </p:spPr>
      </p:pic>
    </p:spTree>
    <p:extLst>
      <p:ext uri="{BB962C8B-B14F-4D97-AF65-F5344CB8AC3E}">
        <p14:creationId xmlns:p14="http://schemas.microsoft.com/office/powerpoint/2010/main" val="45525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81" name="Group 10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52981705"/>
              </p:ext>
            </p:extLst>
          </p:nvPr>
        </p:nvGraphicFramePr>
        <p:xfrm>
          <a:off x="323850" y="2060846"/>
          <a:ext cx="8496300" cy="4464497"/>
        </p:xfrm>
        <a:graphic>
          <a:graphicData uri="http://schemas.openxmlformats.org/drawingml/2006/table">
            <a:tbl>
              <a:tblPr/>
              <a:tblGrid>
                <a:gridCol w="575742"/>
                <a:gridCol w="6768752"/>
                <a:gridCol w="1151806"/>
              </a:tblGrid>
              <a:tr h="35915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nb-NO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1821" marR="2182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A8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2060</a:t>
                      </a:r>
                      <a:endParaRPr kumimoji="0" lang="nb-NO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1821" marR="2182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A82"/>
                    </a:solidFill>
                  </a:tcPr>
                </a:tc>
              </a:tr>
              <a:tr h="33742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Timeverk, 2010 = 1 </a:t>
                      </a:r>
                      <a:endParaRPr kumimoji="0" lang="nb-NO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1821" marR="2182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A8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342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nb-NO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1821" marR="2182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A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Dagens arbeidstid og offentlig tjenestestandard    </a:t>
                      </a:r>
                      <a:endParaRPr kumimoji="0" lang="nb-NO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1821" marR="2182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1,38</a:t>
                      </a:r>
                      <a:endParaRPr kumimoji="0" lang="nb-NO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1821" marR="2182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</a:tr>
              <a:tr h="342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nb-NO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1821" marR="2182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A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0,5 % kortere arbeidstid per år   </a:t>
                      </a:r>
                      <a:endParaRPr kumimoji="0" lang="nb-NO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1821" marR="2182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1,09</a:t>
                      </a:r>
                      <a:endParaRPr kumimoji="0" lang="nb-NO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1821" marR="2182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8"/>
                    </a:solidFill>
                  </a:tcPr>
                </a:tc>
              </a:tr>
              <a:tr h="342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nb-NO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1821" marR="2182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A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Kortere arbeidstid og 1 % bedre helse/omsorg per år</a:t>
                      </a:r>
                      <a:endParaRPr kumimoji="0" lang="nb-NO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1821" marR="2182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1,06</a:t>
                      </a:r>
                      <a:endParaRPr kumimoji="0" lang="nb-NO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1821" marR="2182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</a:tr>
              <a:tr h="34253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Privat forbruk per innbygger i forhold til 2010 = 224</a:t>
                      </a:r>
                      <a:endParaRPr kumimoji="0" lang="nb-NO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1821" marR="2182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A8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342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nb-NO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1821" marR="2182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A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Dagens arbeidstid og offentlig tjenestestandard    </a:t>
                      </a:r>
                      <a:endParaRPr kumimoji="0" lang="nb-NO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1821" marR="2182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2,7</a:t>
                      </a:r>
                      <a:endParaRPr kumimoji="0" lang="nb-NO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1821" marR="2182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</a:tr>
              <a:tr h="342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nb-NO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1821" marR="2182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A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0,5 % kortere arbeidstid per år   </a:t>
                      </a:r>
                      <a:endParaRPr kumimoji="0" lang="nb-NO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1821" marR="2182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1,9</a:t>
                      </a:r>
                      <a:endParaRPr kumimoji="0" lang="nb-NO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1821" marR="2182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8"/>
                    </a:solidFill>
                  </a:tcPr>
                </a:tc>
              </a:tr>
              <a:tr h="342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nb-NO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1821" marR="21821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A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Kortere arbeidstid og 1 % bedre helse/omsorg per år</a:t>
                      </a:r>
                      <a:endParaRPr kumimoji="0" lang="nb-NO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1821" marR="2182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1,4</a:t>
                      </a:r>
                      <a:endParaRPr kumimoji="0" lang="nb-NO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1821" marR="21821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</a:tr>
              <a:tr h="34253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Skattesats for husholdningene. 2010 = 37 %</a:t>
                      </a:r>
                      <a:endParaRPr kumimoji="0" lang="nb-NO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1821" marR="2182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A8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342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nb-NO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1821" marR="2182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A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Dagens arbeidstid og offentlig tjenestestandard</a:t>
                      </a:r>
                      <a:endParaRPr kumimoji="0" lang="nb-NO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1821" marR="2182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40%</a:t>
                      </a:r>
                      <a:endParaRPr kumimoji="0" lang="nb-NO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1821" marR="2182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</a:tr>
              <a:tr h="342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nb-NO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1821" marR="2182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A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0,5 % kortere arbeidstid per år   </a:t>
                      </a:r>
                      <a:endParaRPr kumimoji="0" lang="nb-NO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1821" marR="2182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50%</a:t>
                      </a:r>
                      <a:endParaRPr kumimoji="0" lang="nb-NO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1821" marR="2182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8"/>
                    </a:solidFill>
                  </a:tcPr>
                </a:tc>
              </a:tr>
              <a:tr h="342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nb-NO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1821" marR="2182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A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Kortere arbeidstid og 1 % bedre helse/omsorg per år</a:t>
                      </a:r>
                      <a:endParaRPr kumimoji="0" lang="nb-NO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1821" marR="2182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63%</a:t>
                      </a:r>
                      <a:endParaRPr kumimoji="0" lang="nb-NO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21821" marR="21821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D"/>
                    </a:solidFill>
                  </a:tcPr>
                </a:tc>
              </a:tr>
            </a:tbl>
          </a:graphicData>
        </a:graphic>
      </p:graphicFrame>
      <p:sp>
        <p:nvSpPr>
          <p:cNvPr id="2" name="TekstSylinder 1"/>
          <p:cNvSpPr txBox="1"/>
          <p:nvPr/>
        </p:nvSpPr>
        <p:spPr>
          <a:xfrm>
            <a:off x="539552" y="692696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dirty="0" smtClean="0">
                <a:solidFill>
                  <a:schemeClr val="tx1"/>
                </a:solidFill>
              </a:rPr>
              <a:t>Ulike scenarier, alle med pensjonsreform og 2 % AP-vekst</a:t>
            </a:r>
            <a:endParaRPr lang="nb-NO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32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663880" cy="576064"/>
          </a:xfrm>
        </p:spPr>
        <p:txBody>
          <a:bodyPr/>
          <a:lstStyle/>
          <a:p>
            <a:r>
              <a:rPr lang="nb-NO" dirty="0" smtClean="0"/>
              <a:t>Bedre levestandard fremover, trass aldring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23528" y="1268760"/>
            <a:ext cx="8591872" cy="5256584"/>
          </a:xfrm>
        </p:spPr>
        <p:txBody>
          <a:bodyPr/>
          <a:lstStyle/>
          <a:p>
            <a:r>
              <a:rPr lang="nb-NO" dirty="0" smtClean="0"/>
              <a:t>Mulig 2010 </a:t>
            </a:r>
            <a:r>
              <a:rPr lang="nb-NO" dirty="0"/>
              <a:t>- 2060: </a:t>
            </a:r>
            <a:r>
              <a:rPr lang="nb-NO" dirty="0" smtClean="0"/>
              <a:t>42 </a:t>
            </a:r>
            <a:r>
              <a:rPr lang="nb-NO" dirty="0"/>
              <a:t>% høyere privat forbruk per innbygger og 20 % lavere arbeidstid</a:t>
            </a:r>
          </a:p>
          <a:p>
            <a:pPr lvl="1"/>
            <a:r>
              <a:rPr lang="nb-NO" dirty="0"/>
              <a:t>Trass realistisk aldring, og 1 % årlig vekst i standard på </a:t>
            </a:r>
            <a:r>
              <a:rPr lang="nb-NO" dirty="0" smtClean="0"/>
              <a:t>HO-tjenester</a:t>
            </a:r>
            <a:endParaRPr lang="nb-NO" dirty="0"/>
          </a:p>
          <a:p>
            <a:pPr lvl="1"/>
            <a:r>
              <a:rPr lang="nb-NO" dirty="0"/>
              <a:t>Krever normal produktivitetsvekst </a:t>
            </a:r>
          </a:p>
          <a:p>
            <a:pPr lvl="2"/>
            <a:r>
              <a:rPr lang="nb-NO" dirty="0"/>
              <a:t>2 % per år i bedrifter, 0,5 % i offentlig sektor</a:t>
            </a:r>
          </a:p>
          <a:p>
            <a:r>
              <a:rPr lang="nb-NO" dirty="0" smtClean="0"/>
              <a:t>Fra rekordhøyt utgangspunkt</a:t>
            </a:r>
          </a:p>
          <a:p>
            <a:pPr lvl="1"/>
            <a:r>
              <a:rPr lang="nb-NO" dirty="0" smtClean="0"/>
              <a:t>Realinntekten </a:t>
            </a:r>
            <a:r>
              <a:rPr lang="nb-NO" dirty="0"/>
              <a:t>per innbygger </a:t>
            </a:r>
            <a:r>
              <a:rPr lang="nb-NO" dirty="0" smtClean="0"/>
              <a:t>85 % høyere enn OECD-snittet</a:t>
            </a:r>
            <a:endParaRPr lang="nb-NO" dirty="0"/>
          </a:p>
          <a:p>
            <a:pPr lvl="1"/>
            <a:r>
              <a:rPr lang="nb-NO" dirty="0"/>
              <a:t>Vi jobber i snitt  færre timer enn OECD-yrkesaktive</a:t>
            </a:r>
          </a:p>
          <a:p>
            <a:pPr lvl="1"/>
            <a:r>
              <a:rPr lang="nb-NO" dirty="0"/>
              <a:t>Vi har utenlandsformue – ikke gjeld</a:t>
            </a:r>
          </a:p>
          <a:p>
            <a:pPr lvl="1"/>
            <a:r>
              <a:rPr lang="nb-NO" dirty="0" smtClean="0"/>
              <a:t>I forhold til 1970 er Norges realinntekt </a:t>
            </a:r>
            <a:r>
              <a:rPr lang="nb-NO" dirty="0"/>
              <a:t>per </a:t>
            </a:r>
            <a:r>
              <a:rPr lang="nb-NO" dirty="0" smtClean="0"/>
              <a:t>innbygger 180 % høyere og sysselsattes arbeidstid 78 % lavere</a:t>
            </a:r>
          </a:p>
          <a:p>
            <a:endParaRPr lang="nb-NO" dirty="0" smtClean="0"/>
          </a:p>
          <a:p>
            <a:r>
              <a:rPr lang="nb-NO" b="1" dirty="0" smtClean="0"/>
              <a:t>Ikke problematisk. Men gjelder gjennomsnittet</a:t>
            </a:r>
            <a:endParaRPr lang="nb-NO" b="1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7AC25-845E-4215-87FB-50E83B9165DC}" type="slidenum">
              <a:rPr lang="nb-NO" altLang="nb-NO" smtClean="0"/>
              <a:pPr/>
              <a:t>9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79364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ukes det mye helsetjenester i Norge-2-hod-18 april-13">
  <a:themeElements>
    <a:clrScheme name="SSB-norsk 9">
      <a:dk1>
        <a:srgbClr val="003399"/>
      </a:dk1>
      <a:lt1>
        <a:srgbClr val="FFFFFF"/>
      </a:lt1>
      <a:dk2>
        <a:srgbClr val="000000"/>
      </a:dk2>
      <a:lt2>
        <a:srgbClr val="B2B2B2"/>
      </a:lt2>
      <a:accent1>
        <a:srgbClr val="003399"/>
      </a:accent1>
      <a:accent2>
        <a:srgbClr val="008080"/>
      </a:accent2>
      <a:accent3>
        <a:srgbClr val="FFFFFF"/>
      </a:accent3>
      <a:accent4>
        <a:srgbClr val="002A82"/>
      </a:accent4>
      <a:accent5>
        <a:srgbClr val="AAADCA"/>
      </a:accent5>
      <a:accent6>
        <a:srgbClr val="007373"/>
      </a:accent6>
      <a:hlink>
        <a:srgbClr val="CC0000"/>
      </a:hlink>
      <a:folHlink>
        <a:srgbClr val="FFCC00"/>
      </a:folHlink>
    </a:clrScheme>
    <a:fontScheme name="SSB-nors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altLang="nb-NO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altLang="nb-NO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SB-nors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SB-nors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SB-nors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SB-nors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SB-nors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SB-nors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SB-nors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SB-norsk 8">
        <a:dk1>
          <a:srgbClr val="000099"/>
        </a:dk1>
        <a:lt1>
          <a:srgbClr val="FFFFFF"/>
        </a:lt1>
        <a:dk2>
          <a:srgbClr val="000000"/>
        </a:dk2>
        <a:lt2>
          <a:srgbClr val="B2B2B2"/>
        </a:lt2>
        <a:accent1>
          <a:srgbClr val="FF9900"/>
        </a:accent1>
        <a:accent2>
          <a:srgbClr val="008080"/>
        </a:accent2>
        <a:accent3>
          <a:srgbClr val="FFFFFF"/>
        </a:accent3>
        <a:accent4>
          <a:srgbClr val="000082"/>
        </a:accent4>
        <a:accent5>
          <a:srgbClr val="FFCAAA"/>
        </a:accent5>
        <a:accent6>
          <a:srgbClr val="007373"/>
        </a:accent6>
        <a:hlink>
          <a:srgbClr val="FF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SB-norsk 9">
        <a:dk1>
          <a:srgbClr val="003399"/>
        </a:dk1>
        <a:lt1>
          <a:srgbClr val="FFFFFF"/>
        </a:lt1>
        <a:dk2>
          <a:srgbClr val="000000"/>
        </a:dk2>
        <a:lt2>
          <a:srgbClr val="B2B2B2"/>
        </a:lt2>
        <a:accent1>
          <a:srgbClr val="003399"/>
        </a:accent1>
        <a:accent2>
          <a:srgbClr val="008080"/>
        </a:accent2>
        <a:accent3>
          <a:srgbClr val="FFFFFF"/>
        </a:accent3>
        <a:accent4>
          <a:srgbClr val="002A82"/>
        </a:accent4>
        <a:accent5>
          <a:srgbClr val="AAADCA"/>
        </a:accent5>
        <a:accent6>
          <a:srgbClr val="007373"/>
        </a:accent6>
        <a:hlink>
          <a:srgbClr val="CC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Brukes det mye helsetjenester i Norge-2-hod-18 april-13</Template>
  <TotalTime>424</TotalTime>
  <Pages>1</Pages>
  <Words>1061</Words>
  <Application>Microsoft Office PowerPoint</Application>
  <PresentationFormat>Transparent</PresentationFormat>
  <Paragraphs>152</Paragraphs>
  <Slides>15</Slides>
  <Notes>2</Notes>
  <HiddenSlides>0</HiddenSlides>
  <MMClips>0</MMClips>
  <ScaleCrop>false</ScaleCrop>
  <HeadingPairs>
    <vt:vector size="8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2</vt:i4>
      </vt:variant>
      <vt:variant>
        <vt:lpstr>Lysbildetitler</vt:lpstr>
      </vt:variant>
      <vt:variant>
        <vt:i4>15</vt:i4>
      </vt:variant>
    </vt:vector>
  </HeadingPairs>
  <TitlesOfParts>
    <vt:vector size="21" baseType="lpstr">
      <vt:lpstr>Arial</vt:lpstr>
      <vt:lpstr>Times New Roman</vt:lpstr>
      <vt:lpstr>Wingdings</vt:lpstr>
      <vt:lpstr>Brukes det mye helsetjenester i Norge-2-hod-18 april-13</vt:lpstr>
      <vt:lpstr>Microsoft Excel Chart</vt:lpstr>
      <vt:lpstr>Document</vt:lpstr>
      <vt:lpstr> Velferdsstatens langsiktige finansieringsproblem </vt:lpstr>
      <vt:lpstr>PowerPoint-presentasjon</vt:lpstr>
      <vt:lpstr>Økonomisk vekst tas ut som økt fritid</vt:lpstr>
      <vt:lpstr>Utgiftene til helse og omsorg (HO) vil øke </vt:lpstr>
      <vt:lpstr>Volumutvikling for HO-forbruk i Norge</vt:lpstr>
      <vt:lpstr>Ressurser til HO. Euro per innbygger (Berstad, 2012)</vt:lpstr>
      <vt:lpstr>Utvikling, gitt 2 % produktivitetsvekst og dagens offentlige velferd</vt:lpstr>
      <vt:lpstr>PowerPoint-presentasjon</vt:lpstr>
      <vt:lpstr>Bedre levestandard fremover, trass aldring</vt:lpstr>
      <vt:lpstr>Problem 1: Skattebyrden blir «for» høy</vt:lpstr>
      <vt:lpstr>Problem 1 (skatt) er et fordelingsproblem</vt:lpstr>
      <vt:lpstr>Årsverk i helse- og omsorg i 2060,  utenom omsorg utført av familie (100 000).  2014 = 279 000, 11 % av totale årsverk</vt:lpstr>
      <vt:lpstr>All arbeidskraft knapp og «trengs»</vt:lpstr>
      <vt:lpstr>Finansiering av velferdsstaten fremover</vt:lpstr>
      <vt:lpstr>Oppsummering: Problemet fremover </vt:lpstr>
    </vt:vector>
  </TitlesOfParts>
  <Company>SSB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Brukes det mye helsetjenester i Norge?</dc:title>
  <dc:creator>Holmøy, Erling</dc:creator>
  <cp:lastModifiedBy>Per-Olaf Berg-Jacobsen</cp:lastModifiedBy>
  <cp:revision>39</cp:revision>
  <cp:lastPrinted>1999-08-31T12:20:00Z</cp:lastPrinted>
  <dcterms:created xsi:type="dcterms:W3CDTF">2014-09-04T08:31:10Z</dcterms:created>
  <dcterms:modified xsi:type="dcterms:W3CDTF">2016-02-09T11:56:19Z</dcterms:modified>
</cp:coreProperties>
</file>